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0" r:id="rId1"/>
  </p:sldMasterIdLst>
  <p:notesMasterIdLst>
    <p:notesMasterId r:id="rId22"/>
  </p:notesMasterIdLst>
  <p:sldIdLst>
    <p:sldId id="256" r:id="rId2"/>
    <p:sldId id="257" r:id="rId3"/>
    <p:sldId id="290" r:id="rId4"/>
    <p:sldId id="291" r:id="rId5"/>
    <p:sldId id="292" r:id="rId6"/>
    <p:sldId id="307" r:id="rId7"/>
    <p:sldId id="316" r:id="rId8"/>
    <p:sldId id="308" r:id="rId9"/>
    <p:sldId id="335" r:id="rId10"/>
    <p:sldId id="309" r:id="rId11"/>
    <p:sldId id="310" r:id="rId12"/>
    <p:sldId id="312" r:id="rId13"/>
    <p:sldId id="313" r:id="rId14"/>
    <p:sldId id="329" r:id="rId15"/>
    <p:sldId id="330" r:id="rId16"/>
    <p:sldId id="325" r:id="rId17"/>
    <p:sldId id="322" r:id="rId18"/>
    <p:sldId id="323" r:id="rId19"/>
    <p:sldId id="333" r:id="rId20"/>
    <p:sldId id="334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768" y="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04901B-D083-4D80-B0C3-7959E3476ED2}" type="doc">
      <dgm:prSet loTypeId="urn:microsoft.com/office/officeart/2005/8/layout/hList6" loCatId="list" qsTypeId="urn:microsoft.com/office/officeart/2005/8/quickstyle/simple5" qsCatId="simple" csTypeId="urn:microsoft.com/office/officeart/2005/8/colors/accent6_2" csCatId="accent6" phldr="1"/>
      <dgm:spPr/>
    </dgm:pt>
    <dgm:pt modelId="{21F0D59D-BF77-4A81-B895-33C18105D063}">
      <dgm:prSet phldrT="[Text]" custT="1"/>
      <dgm:spPr/>
      <dgm:t>
        <a:bodyPr/>
        <a:lstStyle/>
        <a:p>
          <a:pPr algn="ctr"/>
          <a:r>
            <a:rPr lang="en-US" sz="2800" b="1" dirty="0" err="1" smtClean="0"/>
            <a:t>Ministério</a:t>
          </a:r>
          <a:r>
            <a:rPr lang="en-US" sz="2800" b="1" dirty="0" smtClean="0"/>
            <a:t> do </a:t>
          </a:r>
          <a:r>
            <a:rPr lang="en-US" sz="2800" b="1" dirty="0" err="1" smtClean="0"/>
            <a:t>Trabalho</a:t>
          </a:r>
          <a:endParaRPr lang="en-US" sz="2800" b="1" dirty="0" smtClean="0"/>
        </a:p>
        <a:p>
          <a:pPr algn="ctr"/>
          <a:r>
            <a:rPr lang="en-US" sz="2800" dirty="0" smtClean="0"/>
            <a:t/>
          </a:r>
          <a:br>
            <a:rPr lang="en-US" sz="2800" dirty="0" smtClean="0"/>
          </a:br>
          <a:r>
            <a:rPr lang="pt-BR" sz="2000" b="0" dirty="0" smtClean="0"/>
            <a:t>Fiscalização</a:t>
          </a:r>
          <a:br>
            <a:rPr lang="pt-BR" sz="2000" b="0" dirty="0" smtClean="0"/>
          </a:br>
          <a:r>
            <a:rPr lang="pt-BR" sz="2000" b="0" dirty="0" smtClean="0"/>
            <a:t>Normatização</a:t>
          </a:r>
          <a:br>
            <a:rPr lang="pt-BR" sz="2000" b="0" dirty="0" smtClean="0"/>
          </a:br>
          <a:r>
            <a:rPr lang="pt-BR" sz="2000" b="0" dirty="0" smtClean="0"/>
            <a:t>Prevenção</a:t>
          </a:r>
          <a:br>
            <a:rPr lang="pt-BR" sz="2000" b="0" dirty="0" smtClean="0"/>
          </a:br>
          <a:r>
            <a:rPr lang="pt-BR" sz="2000" b="0" dirty="0" smtClean="0"/>
            <a:t>Reinserção</a:t>
          </a:r>
        </a:p>
        <a:p>
          <a:pPr algn="ctr"/>
          <a:r>
            <a:rPr lang="en-US" sz="2000" b="1" dirty="0" smtClean="0"/>
            <a:t>FUNDA CENTRO</a:t>
          </a:r>
          <a:endParaRPr lang="en-US" sz="2000" b="1" dirty="0" smtClean="0"/>
        </a:p>
        <a:p>
          <a:pPr algn="ctr"/>
          <a:r>
            <a:rPr lang="pt-BR" sz="2000" b="0" dirty="0" smtClean="0"/>
            <a:t>Estudos e Pesquisas</a:t>
          </a:r>
        </a:p>
      </dgm:t>
    </dgm:pt>
    <dgm:pt modelId="{B7846794-9CD6-4CAD-98AD-26071714626C}" type="parTrans" cxnId="{FC377C48-546E-4D98-9C7E-6A58B6F7EF3E}">
      <dgm:prSet/>
      <dgm:spPr/>
      <dgm:t>
        <a:bodyPr/>
        <a:lstStyle/>
        <a:p>
          <a:endParaRPr lang="pt-BR"/>
        </a:p>
      </dgm:t>
    </dgm:pt>
    <dgm:pt modelId="{57DF208D-36D2-4FA1-874E-E4EEA8E7DBC3}" type="sibTrans" cxnId="{FC377C48-546E-4D98-9C7E-6A58B6F7EF3E}">
      <dgm:prSet/>
      <dgm:spPr/>
      <dgm:t>
        <a:bodyPr/>
        <a:lstStyle/>
        <a:p>
          <a:endParaRPr lang="pt-BR"/>
        </a:p>
      </dgm:t>
    </dgm:pt>
    <dgm:pt modelId="{CEFB2690-A0BC-476E-99E8-7C758B0F16E6}">
      <dgm:prSet phldrT="[Text]" custT="1"/>
      <dgm:spPr/>
      <dgm:t>
        <a:bodyPr/>
        <a:lstStyle/>
        <a:p>
          <a:r>
            <a:rPr lang="en-US" sz="2800" b="1" dirty="0" err="1" smtClean="0"/>
            <a:t>Instituto</a:t>
          </a:r>
          <a:r>
            <a:rPr lang="en-US" sz="2800" b="1" dirty="0" smtClean="0"/>
            <a:t> de </a:t>
          </a:r>
          <a:r>
            <a:rPr lang="en-US" sz="2800" b="1" dirty="0" err="1" smtClean="0"/>
            <a:t>Segurança</a:t>
          </a:r>
          <a:r>
            <a:rPr lang="en-US" sz="2800" b="1" dirty="0" smtClean="0"/>
            <a:t> Social</a:t>
          </a:r>
        </a:p>
        <a:p>
          <a:r>
            <a:rPr lang="en-US" sz="2800" b="1" dirty="0" smtClean="0"/>
            <a:t/>
          </a:r>
          <a:br>
            <a:rPr lang="en-US" sz="2800" b="1" dirty="0" smtClean="0"/>
          </a:br>
          <a:r>
            <a:rPr lang="pt-BR" sz="2000" b="0" dirty="0" smtClean="0"/>
            <a:t>Benefícios</a:t>
          </a:r>
          <a:br>
            <a:rPr lang="pt-BR" sz="2000" b="0" dirty="0" smtClean="0"/>
          </a:br>
          <a:r>
            <a:rPr lang="pt-BR" sz="2000" b="0" dirty="0" smtClean="0"/>
            <a:t>Reabilitação</a:t>
          </a:r>
          <a:br>
            <a:rPr lang="pt-BR" sz="2000" b="0" dirty="0" smtClean="0"/>
          </a:br>
          <a:r>
            <a:rPr lang="pt-BR" sz="2000" b="0" dirty="0" smtClean="0"/>
            <a:t>Reinserção</a:t>
          </a:r>
          <a:br>
            <a:rPr lang="pt-BR" sz="2000" b="0" dirty="0" smtClean="0"/>
          </a:br>
          <a:r>
            <a:rPr lang="pt-BR" sz="2000" b="0" dirty="0" smtClean="0"/>
            <a:t>Prevenção</a:t>
          </a:r>
          <a:br>
            <a:rPr lang="pt-BR" sz="2000" b="0" dirty="0" smtClean="0"/>
          </a:br>
          <a:r>
            <a:rPr lang="pt-BR" sz="2000" b="0" dirty="0" smtClean="0"/>
            <a:t>SAT - FAP</a:t>
          </a:r>
        </a:p>
      </dgm:t>
    </dgm:pt>
    <dgm:pt modelId="{DB6C8DF1-6E1B-4084-B619-D547422E5568}" type="parTrans" cxnId="{13E86F02-01E5-4404-B223-0812E5698520}">
      <dgm:prSet/>
      <dgm:spPr/>
      <dgm:t>
        <a:bodyPr/>
        <a:lstStyle/>
        <a:p>
          <a:endParaRPr lang="pt-BR"/>
        </a:p>
      </dgm:t>
    </dgm:pt>
    <dgm:pt modelId="{710EFFED-BC24-41F9-80A5-5235AFA19C45}" type="sibTrans" cxnId="{13E86F02-01E5-4404-B223-0812E5698520}">
      <dgm:prSet/>
      <dgm:spPr/>
      <dgm:t>
        <a:bodyPr/>
        <a:lstStyle/>
        <a:p>
          <a:endParaRPr lang="pt-BR"/>
        </a:p>
      </dgm:t>
    </dgm:pt>
    <dgm:pt modelId="{47AFC73B-4127-48DA-B548-DCE0EC44E4A9}">
      <dgm:prSet phldrT="[Text]" custT="1"/>
      <dgm:spPr/>
      <dgm:t>
        <a:bodyPr/>
        <a:lstStyle/>
        <a:p>
          <a:r>
            <a:rPr lang="en-US" sz="2800" b="1" dirty="0" err="1" smtClean="0"/>
            <a:t>Ministério</a:t>
          </a:r>
          <a:r>
            <a:rPr lang="en-US" sz="2800" b="1" dirty="0" smtClean="0"/>
            <a:t> </a:t>
          </a:r>
          <a:r>
            <a:rPr lang="en-US" sz="2800" b="1" dirty="0" err="1" smtClean="0"/>
            <a:t>da</a:t>
          </a:r>
          <a:r>
            <a:rPr lang="en-US" sz="2800" b="1" dirty="0" smtClean="0"/>
            <a:t> </a:t>
          </a:r>
          <a:r>
            <a:rPr lang="en-US" sz="2800" b="1" dirty="0" err="1" smtClean="0"/>
            <a:t>Saúde</a:t>
          </a:r>
          <a:endParaRPr lang="en-US" sz="2800" b="1" dirty="0" smtClean="0"/>
        </a:p>
        <a:p>
          <a:r>
            <a:rPr lang="en-US" sz="3500" dirty="0" smtClean="0"/>
            <a:t/>
          </a:r>
          <a:br>
            <a:rPr lang="en-US" sz="3500" dirty="0" smtClean="0"/>
          </a:br>
          <a:r>
            <a:rPr lang="en-US" sz="2000" b="0" dirty="0" err="1" smtClean="0"/>
            <a:t>Vigilância</a:t>
          </a:r>
          <a:r>
            <a:rPr lang="en-US" sz="2000" b="0" dirty="0" smtClean="0"/>
            <a:t/>
          </a:r>
          <a:br>
            <a:rPr lang="en-US" sz="2000" b="0" dirty="0" smtClean="0"/>
          </a:br>
          <a:r>
            <a:rPr lang="en-US" sz="2000" b="0" dirty="0" err="1" smtClean="0"/>
            <a:t>Pesquisas</a:t>
          </a:r>
          <a:r>
            <a:rPr lang="en-US" sz="2000" b="0" dirty="0" smtClean="0"/>
            <a:t/>
          </a:r>
          <a:br>
            <a:rPr lang="en-US" sz="2000" b="0" dirty="0" smtClean="0"/>
          </a:br>
          <a:r>
            <a:rPr lang="en-US" sz="2000" b="0" dirty="0" err="1" smtClean="0"/>
            <a:t>Informação</a:t>
          </a:r>
          <a:endParaRPr lang="en-US" sz="2000" b="0" dirty="0" smtClean="0"/>
        </a:p>
        <a:p>
          <a:r>
            <a:rPr lang="en-US" sz="2000" b="0" dirty="0" err="1" smtClean="0"/>
            <a:t>Assistencia</a:t>
          </a:r>
          <a:r>
            <a:rPr lang="en-US" sz="2000" b="0" dirty="0" smtClean="0"/>
            <a:t> </a:t>
          </a:r>
          <a:r>
            <a:rPr lang="en-US" sz="2000" b="0" dirty="0" err="1" smtClean="0"/>
            <a:t>Medica</a:t>
          </a:r>
          <a:endParaRPr lang="pt-BR" sz="2000" b="0" dirty="0" smtClean="0"/>
        </a:p>
      </dgm:t>
    </dgm:pt>
    <dgm:pt modelId="{1F6A83E2-39F6-42E9-ACEE-1A6E10F7DE66}" type="parTrans" cxnId="{D0185F10-8C7E-4FC0-92DF-DE470BCBBC64}">
      <dgm:prSet/>
      <dgm:spPr/>
      <dgm:t>
        <a:bodyPr/>
        <a:lstStyle/>
        <a:p>
          <a:endParaRPr lang="pt-BR"/>
        </a:p>
      </dgm:t>
    </dgm:pt>
    <dgm:pt modelId="{D3D96054-3BA1-4B98-8754-F496ABF7A232}" type="sibTrans" cxnId="{D0185F10-8C7E-4FC0-92DF-DE470BCBBC64}">
      <dgm:prSet/>
      <dgm:spPr/>
      <dgm:t>
        <a:bodyPr/>
        <a:lstStyle/>
        <a:p>
          <a:endParaRPr lang="pt-BR"/>
        </a:p>
      </dgm:t>
    </dgm:pt>
    <dgm:pt modelId="{24E6100F-61CF-428A-98D1-7582A64E81B8}" type="pres">
      <dgm:prSet presAssocID="{1F04901B-D083-4D80-B0C3-7959E3476ED2}" presName="Name0" presStyleCnt="0">
        <dgm:presLayoutVars>
          <dgm:dir/>
          <dgm:resizeHandles val="exact"/>
        </dgm:presLayoutVars>
      </dgm:prSet>
      <dgm:spPr/>
    </dgm:pt>
    <dgm:pt modelId="{CE10CEFA-71DD-425B-9705-72FBBAA0179B}" type="pres">
      <dgm:prSet presAssocID="{21F0D59D-BF77-4A81-B895-33C18105D06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016A1BE-D3AA-4581-9567-30941D5F9BF2}" type="pres">
      <dgm:prSet presAssocID="{57DF208D-36D2-4FA1-874E-E4EEA8E7DBC3}" presName="sibTrans" presStyleCnt="0"/>
      <dgm:spPr/>
    </dgm:pt>
    <dgm:pt modelId="{2BFB091C-A0EB-4FB8-976A-1D4FFF10EBD2}" type="pres">
      <dgm:prSet presAssocID="{CEFB2690-A0BC-476E-99E8-7C758B0F16E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EB8F92-A862-46D7-B336-03853D58E1E6}" type="pres">
      <dgm:prSet presAssocID="{710EFFED-BC24-41F9-80A5-5235AFA19C45}" presName="sibTrans" presStyleCnt="0"/>
      <dgm:spPr/>
    </dgm:pt>
    <dgm:pt modelId="{A4EBE539-5CC7-439E-B69B-62F953B266E6}" type="pres">
      <dgm:prSet presAssocID="{47AFC73B-4127-48DA-B548-DCE0EC44E4A9}" presName="node" presStyleLbl="node1" presStyleIdx="2" presStyleCnt="3" custLinFactNeighborX="-72478" custLinFactNeighborY="-2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6FD4ED-5788-4761-9E4F-09192CDDE2CD}" type="presOf" srcId="{1F04901B-D083-4D80-B0C3-7959E3476ED2}" destId="{24E6100F-61CF-428A-98D1-7582A64E81B8}" srcOrd="0" destOrd="0" presId="urn:microsoft.com/office/officeart/2005/8/layout/hList6"/>
    <dgm:cxn modelId="{FB826001-EB9F-419B-A1CC-4859293154DE}" type="presOf" srcId="{47AFC73B-4127-48DA-B548-DCE0EC44E4A9}" destId="{A4EBE539-5CC7-439E-B69B-62F953B266E6}" srcOrd="0" destOrd="0" presId="urn:microsoft.com/office/officeart/2005/8/layout/hList6"/>
    <dgm:cxn modelId="{96FCC792-7C7A-41BD-8502-F7BA2076C459}" type="presOf" srcId="{CEFB2690-A0BC-476E-99E8-7C758B0F16E6}" destId="{2BFB091C-A0EB-4FB8-976A-1D4FFF10EBD2}" srcOrd="0" destOrd="0" presId="urn:microsoft.com/office/officeart/2005/8/layout/hList6"/>
    <dgm:cxn modelId="{8CAE0E2D-C9FE-4432-96F7-A70C44DCE837}" type="presOf" srcId="{21F0D59D-BF77-4A81-B895-33C18105D063}" destId="{CE10CEFA-71DD-425B-9705-72FBBAA0179B}" srcOrd="0" destOrd="0" presId="urn:microsoft.com/office/officeart/2005/8/layout/hList6"/>
    <dgm:cxn modelId="{D0185F10-8C7E-4FC0-92DF-DE470BCBBC64}" srcId="{1F04901B-D083-4D80-B0C3-7959E3476ED2}" destId="{47AFC73B-4127-48DA-B548-DCE0EC44E4A9}" srcOrd="2" destOrd="0" parTransId="{1F6A83E2-39F6-42E9-ACEE-1A6E10F7DE66}" sibTransId="{D3D96054-3BA1-4B98-8754-F496ABF7A232}"/>
    <dgm:cxn modelId="{13E86F02-01E5-4404-B223-0812E5698520}" srcId="{1F04901B-D083-4D80-B0C3-7959E3476ED2}" destId="{CEFB2690-A0BC-476E-99E8-7C758B0F16E6}" srcOrd="1" destOrd="0" parTransId="{DB6C8DF1-6E1B-4084-B619-D547422E5568}" sibTransId="{710EFFED-BC24-41F9-80A5-5235AFA19C45}"/>
    <dgm:cxn modelId="{FC377C48-546E-4D98-9C7E-6A58B6F7EF3E}" srcId="{1F04901B-D083-4D80-B0C3-7959E3476ED2}" destId="{21F0D59D-BF77-4A81-B895-33C18105D063}" srcOrd="0" destOrd="0" parTransId="{B7846794-9CD6-4CAD-98AD-26071714626C}" sibTransId="{57DF208D-36D2-4FA1-874E-E4EEA8E7DBC3}"/>
    <dgm:cxn modelId="{762B3084-AC77-4FA2-8925-8999240418E4}" type="presParOf" srcId="{24E6100F-61CF-428A-98D1-7582A64E81B8}" destId="{CE10CEFA-71DD-425B-9705-72FBBAA0179B}" srcOrd="0" destOrd="0" presId="urn:microsoft.com/office/officeart/2005/8/layout/hList6"/>
    <dgm:cxn modelId="{06BF1F08-8A10-4478-A7CA-9AD04A266E56}" type="presParOf" srcId="{24E6100F-61CF-428A-98D1-7582A64E81B8}" destId="{9016A1BE-D3AA-4581-9567-30941D5F9BF2}" srcOrd="1" destOrd="0" presId="urn:microsoft.com/office/officeart/2005/8/layout/hList6"/>
    <dgm:cxn modelId="{E8A808DC-0B79-4F33-A784-676C5875553F}" type="presParOf" srcId="{24E6100F-61CF-428A-98D1-7582A64E81B8}" destId="{2BFB091C-A0EB-4FB8-976A-1D4FFF10EBD2}" srcOrd="2" destOrd="0" presId="urn:microsoft.com/office/officeart/2005/8/layout/hList6"/>
    <dgm:cxn modelId="{B6ECC375-021C-4F97-BF80-89C734E65662}" type="presParOf" srcId="{24E6100F-61CF-428A-98D1-7582A64E81B8}" destId="{42EB8F92-A862-46D7-B336-03853D58E1E6}" srcOrd="3" destOrd="0" presId="urn:microsoft.com/office/officeart/2005/8/layout/hList6"/>
    <dgm:cxn modelId="{D4A4FB8F-0F74-4E81-A15D-6EB8EB0FAE7F}" type="presParOf" srcId="{24E6100F-61CF-428A-98D1-7582A64E81B8}" destId="{A4EBE539-5CC7-439E-B69B-62F953B266E6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7DE671-19DC-418E-919C-0C54C74B76A0}" type="doc">
      <dgm:prSet loTypeId="urn:microsoft.com/office/officeart/2005/8/layout/radial6" loCatId="cycle" qsTypeId="urn:microsoft.com/office/officeart/2005/8/quickstyle/simple1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pt-BR"/>
        </a:p>
      </dgm:t>
    </dgm:pt>
    <dgm:pt modelId="{9CB462CC-FCEE-4947-B061-A754181BB087}">
      <dgm:prSet phldrT="[Text]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mtClean="0"/>
            <a:t>Prevenção </a:t>
          </a:r>
        </a:p>
        <a:p>
          <a:r>
            <a:rPr lang="en-US" smtClean="0"/>
            <a:t>Promoção da Saúde do Trabalhador</a:t>
          </a:r>
          <a:endParaRPr lang="pt-BR" dirty="0"/>
        </a:p>
      </dgm:t>
    </dgm:pt>
    <dgm:pt modelId="{B52B0091-7B7A-456F-83A4-41EB3E656F77}" type="parTrans" cxnId="{D4737549-F0DB-4951-AAE4-5211CB9067C8}">
      <dgm:prSet/>
      <dgm:spPr/>
      <dgm:t>
        <a:bodyPr/>
        <a:lstStyle/>
        <a:p>
          <a:endParaRPr lang="pt-BR"/>
        </a:p>
      </dgm:t>
    </dgm:pt>
    <dgm:pt modelId="{9E00C6B0-5F20-490A-AFC4-9D69D254252B}" type="sibTrans" cxnId="{D4737549-F0DB-4951-AAE4-5211CB9067C8}">
      <dgm:prSet/>
      <dgm:spPr/>
      <dgm:t>
        <a:bodyPr/>
        <a:lstStyle/>
        <a:p>
          <a:endParaRPr lang="pt-BR"/>
        </a:p>
      </dgm:t>
    </dgm:pt>
    <dgm:pt modelId="{16E614F3-753E-4A79-852D-E699DCF19F65}">
      <dgm:prSet phldrT="[Text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2000" b="1" u="sng" dirty="0" smtClean="0">
              <a:solidFill>
                <a:schemeClr val="tx1"/>
              </a:solidFill>
            </a:rPr>
            <a:t>MT</a:t>
          </a:r>
          <a:r>
            <a:rPr lang="pt-BR" sz="2000" b="1" dirty="0" smtClean="0">
              <a:solidFill>
                <a:schemeClr val="tx1"/>
              </a:solidFill>
            </a:rPr>
            <a:t/>
          </a:r>
          <a:br>
            <a:rPr lang="pt-BR" sz="2000" b="1" dirty="0" smtClean="0">
              <a:solidFill>
                <a:schemeClr val="tx1"/>
              </a:solidFill>
            </a:rPr>
          </a:br>
          <a:r>
            <a:rPr lang="pt-BR" sz="2000" b="0" dirty="0" smtClean="0">
              <a:solidFill>
                <a:schemeClr val="tx1"/>
              </a:solidFill>
            </a:rPr>
            <a:t>Prevenção e Fiscalização: </a:t>
          </a:r>
          <a:br>
            <a:rPr lang="pt-BR" sz="2000" b="0" dirty="0" smtClean="0">
              <a:solidFill>
                <a:schemeClr val="tx1"/>
              </a:solidFill>
            </a:rPr>
          </a:br>
          <a:r>
            <a:rPr lang="pt-BR" sz="2000" b="1" dirty="0" smtClean="0">
              <a:solidFill>
                <a:schemeClr val="tx1"/>
              </a:solidFill>
            </a:rPr>
            <a:t>N</a:t>
          </a:r>
          <a:r>
            <a:rPr lang="pt-BR" sz="2000" dirty="0" smtClean="0">
              <a:solidFill>
                <a:schemeClr val="tx1"/>
              </a:solidFill>
            </a:rPr>
            <a:t>ormas Regulamentadoras (NR): Lei 6514/ 77 e Portaria n.º 3214/ 78</a:t>
          </a:r>
          <a:endParaRPr lang="pt-BR" sz="2000" dirty="0">
            <a:solidFill>
              <a:schemeClr val="tx1"/>
            </a:solidFill>
          </a:endParaRPr>
        </a:p>
      </dgm:t>
    </dgm:pt>
    <dgm:pt modelId="{B0CC8B6B-4044-442A-900D-36BCAB123224}" type="parTrans" cxnId="{A54B9DE5-5CE3-42AD-A6CA-CEFEA0AAF952}">
      <dgm:prSet/>
      <dgm:spPr/>
      <dgm:t>
        <a:bodyPr/>
        <a:lstStyle/>
        <a:p>
          <a:endParaRPr lang="pt-BR"/>
        </a:p>
      </dgm:t>
    </dgm:pt>
    <dgm:pt modelId="{2255134E-11C3-4C34-B8B9-8A655E3DA3E3}" type="sibTrans" cxnId="{A54B9DE5-5CE3-42AD-A6CA-CEFEA0AAF952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/>
        </a:p>
      </dgm:t>
    </dgm:pt>
    <dgm:pt modelId="{0FB1E786-F804-475C-8C37-BD7B1750987A}">
      <dgm:prSet phldrT="[Text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2000" b="1" u="sng" dirty="0" smtClean="0">
              <a:solidFill>
                <a:schemeClr val="tx1"/>
              </a:solidFill>
            </a:rPr>
            <a:t>MS e SNS</a:t>
          </a:r>
          <a:r>
            <a:rPr lang="pt-BR" sz="2000" dirty="0" smtClean="0">
              <a:solidFill>
                <a:schemeClr val="tx1"/>
              </a:solidFill>
            </a:rPr>
            <a:t/>
          </a:r>
          <a:br>
            <a:rPr lang="pt-BR" sz="2000" dirty="0" smtClean="0">
              <a:solidFill>
                <a:schemeClr val="tx1"/>
              </a:solidFill>
            </a:rPr>
          </a:br>
          <a:r>
            <a:rPr lang="pt-BR" sz="2000" dirty="0" smtClean="0">
              <a:solidFill>
                <a:schemeClr val="tx1"/>
              </a:solidFill>
            </a:rPr>
            <a:t>Assistência Médica ao Trabalhador Acidentado Vigilância em saúde</a:t>
          </a:r>
          <a:br>
            <a:rPr lang="pt-BR" sz="2000" dirty="0" smtClean="0">
              <a:solidFill>
                <a:schemeClr val="tx1"/>
              </a:solidFill>
            </a:rPr>
          </a:br>
          <a:r>
            <a:rPr lang="pt-BR" sz="2000" dirty="0" smtClean="0">
              <a:solidFill>
                <a:schemeClr val="tx1"/>
              </a:solidFill>
            </a:rPr>
            <a:t>Indicadores</a:t>
          </a:r>
          <a:endParaRPr lang="pt-BR" sz="2000" dirty="0">
            <a:solidFill>
              <a:schemeClr val="tx1"/>
            </a:solidFill>
          </a:endParaRPr>
        </a:p>
      </dgm:t>
    </dgm:pt>
    <dgm:pt modelId="{8A3A37F8-3FF3-4BF8-A3AE-5C5694BE25D5}" type="parTrans" cxnId="{E47C5F96-83D6-4298-91D4-0FC3A22BCABC}">
      <dgm:prSet/>
      <dgm:spPr/>
      <dgm:t>
        <a:bodyPr/>
        <a:lstStyle/>
        <a:p>
          <a:endParaRPr lang="pt-BR"/>
        </a:p>
      </dgm:t>
    </dgm:pt>
    <dgm:pt modelId="{2A5913BA-6904-4862-BE38-BA86FA84B387}" type="sibTrans" cxnId="{E47C5F96-83D6-4298-91D4-0FC3A22BCABC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/>
        </a:p>
      </dgm:t>
    </dgm:pt>
    <dgm:pt modelId="{5A0D156F-E8C7-4885-BEB0-EE15455A17CC}">
      <dgm:prSet phldrT="[Text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2000" b="1" u="sng" dirty="0" smtClean="0"/>
            <a:t>INSS</a:t>
          </a:r>
          <a:r>
            <a:rPr lang="pt-BR" sz="2000" b="1" dirty="0" smtClean="0"/>
            <a:t/>
          </a:r>
          <a:br>
            <a:rPr lang="pt-BR" sz="2000" b="1" dirty="0" smtClean="0"/>
          </a:br>
          <a:r>
            <a:rPr lang="pt-BR" sz="2000" b="0" dirty="0" smtClean="0"/>
            <a:t>Benefícios</a:t>
          </a:r>
          <a:br>
            <a:rPr lang="pt-BR" sz="2000" b="0" dirty="0" smtClean="0"/>
          </a:br>
          <a:r>
            <a:rPr lang="pt-BR" sz="2000" b="0" dirty="0" smtClean="0"/>
            <a:t>Reabilitação Profissional e Serviço Social</a:t>
          </a:r>
          <a:br>
            <a:rPr lang="pt-BR" sz="2000" b="0" dirty="0" smtClean="0"/>
          </a:br>
          <a:r>
            <a:rPr lang="pt-BR" sz="2000" b="0" dirty="0" smtClean="0"/>
            <a:t>INSS/ </a:t>
          </a:r>
          <a:r>
            <a:rPr lang="pt-BR" sz="2000" b="0" dirty="0" err="1" smtClean="0"/>
            <a:t>CATs</a:t>
          </a:r>
          <a:endParaRPr lang="pt-BR" sz="2000" b="0" dirty="0" smtClean="0"/>
        </a:p>
        <a:p>
          <a:r>
            <a:rPr lang="en-US" sz="2000" b="0" dirty="0" err="1" smtClean="0"/>
            <a:t>Estatísticas</a:t>
          </a:r>
          <a:r>
            <a:rPr lang="en-US" sz="2000" b="0" dirty="0" smtClean="0"/>
            <a:t> de </a:t>
          </a:r>
          <a:r>
            <a:rPr lang="en-US" sz="2000" b="0" dirty="0" err="1" smtClean="0"/>
            <a:t>acidentes</a:t>
          </a:r>
          <a:endParaRPr lang="pt-BR" sz="2000" b="0" dirty="0" smtClean="0"/>
        </a:p>
      </dgm:t>
    </dgm:pt>
    <dgm:pt modelId="{732A0844-2760-4429-A2E6-82C9E56D5EC1}" type="parTrans" cxnId="{A69CE3BD-32C2-44E1-998B-5F8DAA5F8FAA}">
      <dgm:prSet/>
      <dgm:spPr/>
      <dgm:t>
        <a:bodyPr/>
        <a:lstStyle/>
        <a:p>
          <a:endParaRPr lang="pt-BR"/>
        </a:p>
      </dgm:t>
    </dgm:pt>
    <dgm:pt modelId="{003BEBC0-1F3A-44C4-89AC-FFA4A2CC7F5C}" type="sibTrans" cxnId="{A69CE3BD-32C2-44E1-998B-5F8DAA5F8FAA}">
      <dgm:prSet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/>
        </a:p>
      </dgm:t>
    </dgm:pt>
    <dgm:pt modelId="{B6F39FB0-8703-4877-B776-CBEB37877868}">
      <dgm:prSet phldrT="[Text]"/>
      <dgm:spPr/>
      <dgm:t>
        <a:bodyPr/>
        <a:lstStyle/>
        <a:p>
          <a:endParaRPr lang="pt-BR" dirty="0"/>
        </a:p>
      </dgm:t>
    </dgm:pt>
    <dgm:pt modelId="{793F6573-9D8E-4323-809D-D665DFEDA39A}" type="parTrans" cxnId="{9D165B6C-6118-4C48-8331-422FB7481B82}">
      <dgm:prSet/>
      <dgm:spPr/>
      <dgm:t>
        <a:bodyPr/>
        <a:lstStyle/>
        <a:p>
          <a:endParaRPr lang="pt-BR"/>
        </a:p>
      </dgm:t>
    </dgm:pt>
    <dgm:pt modelId="{609BD477-8703-40D3-BEA7-8A6C85B34CEC}" type="sibTrans" cxnId="{9D165B6C-6118-4C48-8331-422FB7481B82}">
      <dgm:prSet/>
      <dgm:spPr/>
      <dgm:t>
        <a:bodyPr/>
        <a:lstStyle/>
        <a:p>
          <a:endParaRPr lang="pt-BR"/>
        </a:p>
      </dgm:t>
    </dgm:pt>
    <dgm:pt modelId="{12ACE3F7-94CA-4F9F-9EA2-2B8905D4A344}" type="pres">
      <dgm:prSet presAssocID="{8E7DE671-19DC-418E-919C-0C54C74B76A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39479A-AE6D-4D31-8C55-F2ACA18E2A82}" type="pres">
      <dgm:prSet presAssocID="{9CB462CC-FCEE-4947-B061-A754181BB087}" presName="centerShape" presStyleLbl="node0" presStyleIdx="0" presStyleCnt="1" custScaleX="156577" custScaleY="156577" custLinFactNeighborX="319" custLinFactNeighborY="16349"/>
      <dgm:spPr/>
      <dgm:t>
        <a:bodyPr/>
        <a:lstStyle/>
        <a:p>
          <a:endParaRPr lang="pt-BR"/>
        </a:p>
      </dgm:t>
    </dgm:pt>
    <dgm:pt modelId="{5CA81E01-B98E-4D4B-B790-EA94910CDEC6}" type="pres">
      <dgm:prSet presAssocID="{16E614F3-753E-4A79-852D-E699DCF19F65}" presName="node" presStyleLbl="node1" presStyleIdx="0" presStyleCnt="3" custScaleX="225161" custScaleY="225162" custRadScaleRad="119210" custRadScaleInc="135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26CE079-4452-40BB-AE11-F12C8CEDBA06}" type="pres">
      <dgm:prSet presAssocID="{16E614F3-753E-4A79-852D-E699DCF19F65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DDBC64E-8321-4260-A3B6-E02D04BD8D80}" type="pres">
      <dgm:prSet presAssocID="{2255134E-11C3-4C34-B8B9-8A655E3DA3E3}" presName="sibTrans" presStyleLbl="sibTrans2D1" presStyleIdx="0" presStyleCnt="3" custScaleX="114000" custScaleY="114000"/>
      <dgm:spPr/>
      <dgm:t>
        <a:bodyPr/>
        <a:lstStyle/>
        <a:p>
          <a:endParaRPr lang="en-US"/>
        </a:p>
      </dgm:t>
    </dgm:pt>
    <dgm:pt modelId="{7E70B14C-B7ED-4712-8367-103C51410A11}" type="pres">
      <dgm:prSet presAssocID="{0FB1E786-F804-475C-8C37-BD7B1750987A}" presName="node" presStyleLbl="node1" presStyleIdx="1" presStyleCnt="3" custScaleX="228382" custScaleY="228382" custRadScaleRad="135746" custRadScaleInc="-8308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DD1B5D2-CCD0-40E7-BBD4-EC28245CCA2C}" type="pres">
      <dgm:prSet presAssocID="{0FB1E786-F804-475C-8C37-BD7B1750987A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CEE75D-1D65-4109-905E-F7CA238DD072}" type="pres">
      <dgm:prSet presAssocID="{2A5913BA-6904-4862-BE38-BA86FA84B38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839B20E-BF02-40BC-B19E-5CCB4EC0CC58}" type="pres">
      <dgm:prSet presAssocID="{5A0D156F-E8C7-4885-BEB0-EE15455A17CC}" presName="node" presStyleLbl="node1" presStyleIdx="2" presStyleCnt="3" custScaleX="221556" custScaleY="221556" custRadScaleRad="125933" custRadScaleInc="8194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7162760-108E-4023-9CBF-3697BB1A4D4A}" type="pres">
      <dgm:prSet presAssocID="{5A0D156F-E8C7-4885-BEB0-EE15455A17CC}" presName="dummy" presStyleCnt="0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7A3D536-FB53-4ED5-899F-9DC436EA9277}" type="pres">
      <dgm:prSet presAssocID="{003BEBC0-1F3A-44C4-89AC-FFA4A2CC7F5C}" presName="sibTrans" presStyleLbl="sibTrans2D1" presStyleIdx="2" presStyleCnt="3" custScaleX="115161" custScaleY="115161"/>
      <dgm:spPr/>
      <dgm:t>
        <a:bodyPr/>
        <a:lstStyle/>
        <a:p>
          <a:endParaRPr lang="en-US"/>
        </a:p>
      </dgm:t>
    </dgm:pt>
  </dgm:ptLst>
  <dgm:cxnLst>
    <dgm:cxn modelId="{B6418481-13C6-483D-9BE9-0BAE0B1737A9}" type="presOf" srcId="{9CB462CC-FCEE-4947-B061-A754181BB087}" destId="{6639479A-AE6D-4D31-8C55-F2ACA18E2A82}" srcOrd="0" destOrd="0" presId="urn:microsoft.com/office/officeart/2005/8/layout/radial6"/>
    <dgm:cxn modelId="{8210F78D-EB5F-4C20-8868-53A228C54EC7}" type="presOf" srcId="{2255134E-11C3-4C34-B8B9-8A655E3DA3E3}" destId="{4DDBC64E-8321-4260-A3B6-E02D04BD8D80}" srcOrd="0" destOrd="0" presId="urn:microsoft.com/office/officeart/2005/8/layout/radial6"/>
    <dgm:cxn modelId="{9D165B6C-6118-4C48-8331-422FB7481B82}" srcId="{8E7DE671-19DC-418E-919C-0C54C74B76A0}" destId="{B6F39FB0-8703-4877-B776-CBEB37877868}" srcOrd="1" destOrd="0" parTransId="{793F6573-9D8E-4323-809D-D665DFEDA39A}" sibTransId="{609BD477-8703-40D3-BEA7-8A6C85B34CEC}"/>
    <dgm:cxn modelId="{E47C5F96-83D6-4298-91D4-0FC3A22BCABC}" srcId="{9CB462CC-FCEE-4947-B061-A754181BB087}" destId="{0FB1E786-F804-475C-8C37-BD7B1750987A}" srcOrd="1" destOrd="0" parTransId="{8A3A37F8-3FF3-4BF8-A3AE-5C5694BE25D5}" sibTransId="{2A5913BA-6904-4862-BE38-BA86FA84B387}"/>
    <dgm:cxn modelId="{4998C6FC-CB04-4AAC-B231-3683771A2924}" type="presOf" srcId="{0FB1E786-F804-475C-8C37-BD7B1750987A}" destId="{7E70B14C-B7ED-4712-8367-103C51410A11}" srcOrd="0" destOrd="0" presId="urn:microsoft.com/office/officeart/2005/8/layout/radial6"/>
    <dgm:cxn modelId="{013C294C-4F4F-4D29-ABF8-A034B37CE79E}" type="presOf" srcId="{003BEBC0-1F3A-44C4-89AC-FFA4A2CC7F5C}" destId="{47A3D536-FB53-4ED5-899F-9DC436EA9277}" srcOrd="0" destOrd="0" presId="urn:microsoft.com/office/officeart/2005/8/layout/radial6"/>
    <dgm:cxn modelId="{A54B9DE5-5CE3-42AD-A6CA-CEFEA0AAF952}" srcId="{9CB462CC-FCEE-4947-B061-A754181BB087}" destId="{16E614F3-753E-4A79-852D-E699DCF19F65}" srcOrd="0" destOrd="0" parTransId="{B0CC8B6B-4044-442A-900D-36BCAB123224}" sibTransId="{2255134E-11C3-4C34-B8B9-8A655E3DA3E3}"/>
    <dgm:cxn modelId="{A69CE3BD-32C2-44E1-998B-5F8DAA5F8FAA}" srcId="{9CB462CC-FCEE-4947-B061-A754181BB087}" destId="{5A0D156F-E8C7-4885-BEB0-EE15455A17CC}" srcOrd="2" destOrd="0" parTransId="{732A0844-2760-4429-A2E6-82C9E56D5EC1}" sibTransId="{003BEBC0-1F3A-44C4-89AC-FFA4A2CC7F5C}"/>
    <dgm:cxn modelId="{D4737549-F0DB-4951-AAE4-5211CB9067C8}" srcId="{8E7DE671-19DC-418E-919C-0C54C74B76A0}" destId="{9CB462CC-FCEE-4947-B061-A754181BB087}" srcOrd="0" destOrd="0" parTransId="{B52B0091-7B7A-456F-83A4-41EB3E656F77}" sibTransId="{9E00C6B0-5F20-490A-AFC4-9D69D254252B}"/>
    <dgm:cxn modelId="{1B84A04C-7386-4D26-8055-A951CE7648E3}" type="presOf" srcId="{2A5913BA-6904-4862-BE38-BA86FA84B387}" destId="{90CEE75D-1D65-4109-905E-F7CA238DD072}" srcOrd="0" destOrd="0" presId="urn:microsoft.com/office/officeart/2005/8/layout/radial6"/>
    <dgm:cxn modelId="{D457F0DC-DB51-4DFF-809B-DA45255F2D16}" type="presOf" srcId="{8E7DE671-19DC-418E-919C-0C54C74B76A0}" destId="{12ACE3F7-94CA-4F9F-9EA2-2B8905D4A344}" srcOrd="0" destOrd="0" presId="urn:microsoft.com/office/officeart/2005/8/layout/radial6"/>
    <dgm:cxn modelId="{CE2DC705-346F-4652-9096-FC2A57EA3535}" type="presOf" srcId="{5A0D156F-E8C7-4885-BEB0-EE15455A17CC}" destId="{3839B20E-BF02-40BC-B19E-5CCB4EC0CC58}" srcOrd="0" destOrd="0" presId="urn:microsoft.com/office/officeart/2005/8/layout/radial6"/>
    <dgm:cxn modelId="{8256697E-C2A4-4093-8735-E70D1BC65082}" type="presOf" srcId="{16E614F3-753E-4A79-852D-E699DCF19F65}" destId="{5CA81E01-B98E-4D4B-B790-EA94910CDEC6}" srcOrd="0" destOrd="0" presId="urn:microsoft.com/office/officeart/2005/8/layout/radial6"/>
    <dgm:cxn modelId="{51404F8C-7316-4B63-8934-6EAB521F3D71}" type="presParOf" srcId="{12ACE3F7-94CA-4F9F-9EA2-2B8905D4A344}" destId="{6639479A-AE6D-4D31-8C55-F2ACA18E2A82}" srcOrd="0" destOrd="0" presId="urn:microsoft.com/office/officeart/2005/8/layout/radial6"/>
    <dgm:cxn modelId="{4ECF8B4E-7058-4012-BCDE-2EB7D1C43F0D}" type="presParOf" srcId="{12ACE3F7-94CA-4F9F-9EA2-2B8905D4A344}" destId="{5CA81E01-B98E-4D4B-B790-EA94910CDEC6}" srcOrd="1" destOrd="0" presId="urn:microsoft.com/office/officeart/2005/8/layout/radial6"/>
    <dgm:cxn modelId="{3662A846-CDF9-4993-9696-DAB943688D1C}" type="presParOf" srcId="{12ACE3F7-94CA-4F9F-9EA2-2B8905D4A344}" destId="{326CE079-4452-40BB-AE11-F12C8CEDBA06}" srcOrd="2" destOrd="0" presId="urn:microsoft.com/office/officeart/2005/8/layout/radial6"/>
    <dgm:cxn modelId="{BC445F15-7527-483E-92C1-12B645F5CE13}" type="presParOf" srcId="{12ACE3F7-94CA-4F9F-9EA2-2B8905D4A344}" destId="{4DDBC64E-8321-4260-A3B6-E02D04BD8D80}" srcOrd="3" destOrd="0" presId="urn:microsoft.com/office/officeart/2005/8/layout/radial6"/>
    <dgm:cxn modelId="{15BABA27-D9E2-4529-8F2E-DC54F80C151D}" type="presParOf" srcId="{12ACE3F7-94CA-4F9F-9EA2-2B8905D4A344}" destId="{7E70B14C-B7ED-4712-8367-103C51410A11}" srcOrd="4" destOrd="0" presId="urn:microsoft.com/office/officeart/2005/8/layout/radial6"/>
    <dgm:cxn modelId="{01C9D02B-EEA0-4771-B252-F289284AFCA1}" type="presParOf" srcId="{12ACE3F7-94CA-4F9F-9EA2-2B8905D4A344}" destId="{0DD1B5D2-CCD0-40E7-BBD4-EC28245CCA2C}" srcOrd="5" destOrd="0" presId="urn:microsoft.com/office/officeart/2005/8/layout/radial6"/>
    <dgm:cxn modelId="{933BD0A1-2FD6-4010-90C3-BE715A5DC583}" type="presParOf" srcId="{12ACE3F7-94CA-4F9F-9EA2-2B8905D4A344}" destId="{90CEE75D-1D65-4109-905E-F7CA238DD072}" srcOrd="6" destOrd="0" presId="urn:microsoft.com/office/officeart/2005/8/layout/radial6"/>
    <dgm:cxn modelId="{4EC64407-CF73-4907-A57C-7A9B1967EEB3}" type="presParOf" srcId="{12ACE3F7-94CA-4F9F-9EA2-2B8905D4A344}" destId="{3839B20E-BF02-40BC-B19E-5CCB4EC0CC58}" srcOrd="7" destOrd="0" presId="urn:microsoft.com/office/officeart/2005/8/layout/radial6"/>
    <dgm:cxn modelId="{DB697322-A698-455B-B3A9-D76E72D474C6}" type="presParOf" srcId="{12ACE3F7-94CA-4F9F-9EA2-2B8905D4A344}" destId="{37162760-108E-4023-9CBF-3697BB1A4D4A}" srcOrd="8" destOrd="0" presId="urn:microsoft.com/office/officeart/2005/8/layout/radial6"/>
    <dgm:cxn modelId="{D6117392-D685-4BE2-87C2-B0673B1E9BD8}" type="presParOf" srcId="{12ACE3F7-94CA-4F9F-9EA2-2B8905D4A344}" destId="{47A3D536-FB53-4ED5-899F-9DC436EA9277}" srcOrd="9" destOrd="0" presId="urn:microsoft.com/office/officeart/2005/8/layout/radial6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0CEFA-71DD-425B-9705-72FBBAA0179B}">
      <dsp:nvSpPr>
        <dsp:cNvPr id="0" name=""/>
        <dsp:cNvSpPr/>
      </dsp:nvSpPr>
      <dsp:spPr>
        <a:xfrm rot="16200000">
          <a:off x="-901887" y="902951"/>
          <a:ext cx="4572032" cy="2766129"/>
        </a:xfrm>
        <a:prstGeom prst="flowChartManualOperati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/>
            <a:t>Ministério</a:t>
          </a:r>
          <a:r>
            <a:rPr lang="en-US" sz="2800" b="1" kern="1200" dirty="0" smtClean="0"/>
            <a:t> do </a:t>
          </a:r>
          <a:r>
            <a:rPr lang="en-US" sz="2800" b="1" kern="1200" dirty="0" err="1" smtClean="0"/>
            <a:t>Trabalho</a:t>
          </a:r>
          <a:endParaRPr lang="en-US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/>
          </a:r>
          <a:br>
            <a:rPr lang="en-US" sz="2800" kern="1200" dirty="0" smtClean="0"/>
          </a:br>
          <a:r>
            <a:rPr lang="pt-BR" sz="2000" b="0" kern="1200" dirty="0" smtClean="0"/>
            <a:t>Fiscalização</a:t>
          </a:r>
          <a:br>
            <a:rPr lang="pt-BR" sz="2000" b="0" kern="1200" dirty="0" smtClean="0"/>
          </a:br>
          <a:r>
            <a:rPr lang="pt-BR" sz="2000" b="0" kern="1200" dirty="0" smtClean="0"/>
            <a:t>Normatização</a:t>
          </a:r>
          <a:br>
            <a:rPr lang="pt-BR" sz="2000" b="0" kern="1200" dirty="0" smtClean="0"/>
          </a:br>
          <a:r>
            <a:rPr lang="pt-BR" sz="2000" b="0" kern="1200" dirty="0" smtClean="0"/>
            <a:t>Prevenção</a:t>
          </a:r>
          <a:br>
            <a:rPr lang="pt-BR" sz="2000" b="0" kern="1200" dirty="0" smtClean="0"/>
          </a:br>
          <a:r>
            <a:rPr lang="pt-BR" sz="2000" b="0" kern="1200" dirty="0" smtClean="0"/>
            <a:t>Reinserção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FUNDA CENTRO</a:t>
          </a:r>
          <a:endParaRPr lang="en-US" sz="20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dirty="0" smtClean="0"/>
            <a:t>Estudos e Pesquisas</a:t>
          </a:r>
        </a:p>
      </dsp:txBody>
      <dsp:txXfrm rot="5400000">
        <a:off x="1065" y="914405"/>
        <a:ext cx="2766129" cy="2743220"/>
      </dsp:txXfrm>
    </dsp:sp>
    <dsp:sp modelId="{2BFB091C-A0EB-4FB8-976A-1D4FFF10EBD2}">
      <dsp:nvSpPr>
        <dsp:cNvPr id="0" name=""/>
        <dsp:cNvSpPr/>
      </dsp:nvSpPr>
      <dsp:spPr>
        <a:xfrm rot="16200000">
          <a:off x="2071702" y="902951"/>
          <a:ext cx="4572032" cy="2766129"/>
        </a:xfrm>
        <a:prstGeom prst="flowChartManualOperati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/>
            <a:t>Instituto</a:t>
          </a:r>
          <a:r>
            <a:rPr lang="en-US" sz="2800" b="1" kern="1200" dirty="0" smtClean="0"/>
            <a:t> de </a:t>
          </a:r>
          <a:r>
            <a:rPr lang="en-US" sz="2800" b="1" kern="1200" dirty="0" err="1" smtClean="0"/>
            <a:t>Segurança</a:t>
          </a:r>
          <a:r>
            <a:rPr lang="en-US" sz="2800" b="1" kern="1200" dirty="0" smtClean="0"/>
            <a:t> Social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/>
          </a:r>
          <a:br>
            <a:rPr lang="en-US" sz="2800" b="1" kern="1200" dirty="0" smtClean="0"/>
          </a:br>
          <a:r>
            <a:rPr lang="pt-BR" sz="2000" b="0" kern="1200" dirty="0" smtClean="0"/>
            <a:t>Benefícios</a:t>
          </a:r>
          <a:br>
            <a:rPr lang="pt-BR" sz="2000" b="0" kern="1200" dirty="0" smtClean="0"/>
          </a:br>
          <a:r>
            <a:rPr lang="pt-BR" sz="2000" b="0" kern="1200" dirty="0" smtClean="0"/>
            <a:t>Reabilitação</a:t>
          </a:r>
          <a:br>
            <a:rPr lang="pt-BR" sz="2000" b="0" kern="1200" dirty="0" smtClean="0"/>
          </a:br>
          <a:r>
            <a:rPr lang="pt-BR" sz="2000" b="0" kern="1200" dirty="0" smtClean="0"/>
            <a:t>Reinserção</a:t>
          </a:r>
          <a:br>
            <a:rPr lang="pt-BR" sz="2000" b="0" kern="1200" dirty="0" smtClean="0"/>
          </a:br>
          <a:r>
            <a:rPr lang="pt-BR" sz="2000" b="0" kern="1200" dirty="0" smtClean="0"/>
            <a:t>Prevenção</a:t>
          </a:r>
          <a:br>
            <a:rPr lang="pt-BR" sz="2000" b="0" kern="1200" dirty="0" smtClean="0"/>
          </a:br>
          <a:r>
            <a:rPr lang="pt-BR" sz="2000" b="0" kern="1200" dirty="0" smtClean="0"/>
            <a:t>SAT - FAP</a:t>
          </a:r>
        </a:p>
      </dsp:txBody>
      <dsp:txXfrm rot="5400000">
        <a:off x="2974654" y="914405"/>
        <a:ext cx="2766129" cy="2743220"/>
      </dsp:txXfrm>
    </dsp:sp>
    <dsp:sp modelId="{A4EBE539-5CC7-439E-B69B-62F953B266E6}">
      <dsp:nvSpPr>
        <dsp:cNvPr id="0" name=""/>
        <dsp:cNvSpPr/>
      </dsp:nvSpPr>
      <dsp:spPr>
        <a:xfrm rot="16200000">
          <a:off x="4894928" y="902951"/>
          <a:ext cx="4572032" cy="2766129"/>
        </a:xfrm>
        <a:prstGeom prst="flowChartManualOperati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/>
            <a:t>Ministério</a:t>
          </a:r>
          <a:r>
            <a:rPr lang="en-US" sz="2800" b="1" kern="1200" dirty="0" smtClean="0"/>
            <a:t> </a:t>
          </a:r>
          <a:r>
            <a:rPr lang="en-US" sz="2800" b="1" kern="1200" dirty="0" err="1" smtClean="0"/>
            <a:t>da</a:t>
          </a:r>
          <a:r>
            <a:rPr lang="en-US" sz="2800" b="1" kern="1200" dirty="0" smtClean="0"/>
            <a:t> </a:t>
          </a:r>
          <a:r>
            <a:rPr lang="en-US" sz="2800" b="1" kern="1200" dirty="0" err="1" smtClean="0"/>
            <a:t>Saúde</a:t>
          </a:r>
          <a:endParaRPr lang="en-US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/>
          </a:r>
          <a:br>
            <a:rPr lang="en-US" sz="3500" kern="1200" dirty="0" smtClean="0"/>
          </a:br>
          <a:r>
            <a:rPr lang="en-US" sz="2000" b="0" kern="1200" dirty="0" err="1" smtClean="0"/>
            <a:t>Vigilância</a:t>
          </a:r>
          <a:r>
            <a:rPr lang="en-US" sz="2000" b="0" kern="1200" dirty="0" smtClean="0"/>
            <a:t/>
          </a:r>
          <a:br>
            <a:rPr lang="en-US" sz="2000" b="0" kern="1200" dirty="0" smtClean="0"/>
          </a:br>
          <a:r>
            <a:rPr lang="en-US" sz="2000" b="0" kern="1200" dirty="0" err="1" smtClean="0"/>
            <a:t>Pesquisas</a:t>
          </a:r>
          <a:r>
            <a:rPr lang="en-US" sz="2000" b="0" kern="1200" dirty="0" smtClean="0"/>
            <a:t/>
          </a:r>
          <a:br>
            <a:rPr lang="en-US" sz="2000" b="0" kern="1200" dirty="0" smtClean="0"/>
          </a:br>
          <a:r>
            <a:rPr lang="en-US" sz="2000" b="0" kern="1200" dirty="0" err="1" smtClean="0"/>
            <a:t>Informação</a:t>
          </a:r>
          <a:endParaRPr lang="en-US" sz="2000" b="0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err="1" smtClean="0"/>
            <a:t>Assistencia</a:t>
          </a:r>
          <a:r>
            <a:rPr lang="en-US" sz="2000" b="0" kern="1200" dirty="0" smtClean="0"/>
            <a:t> </a:t>
          </a:r>
          <a:r>
            <a:rPr lang="en-US" sz="2000" b="0" kern="1200" dirty="0" err="1" smtClean="0"/>
            <a:t>Medica</a:t>
          </a:r>
          <a:endParaRPr lang="pt-BR" sz="2000" b="0" kern="1200" dirty="0" smtClean="0"/>
        </a:p>
      </dsp:txBody>
      <dsp:txXfrm rot="5400000">
        <a:off x="5797880" y="914405"/>
        <a:ext cx="2766129" cy="2743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3D536-FB53-4ED5-899F-9DC436EA9277}">
      <dsp:nvSpPr>
        <dsp:cNvPr id="0" name=""/>
        <dsp:cNvSpPr/>
      </dsp:nvSpPr>
      <dsp:spPr>
        <a:xfrm>
          <a:off x="1232374" y="594906"/>
          <a:ext cx="5146211" cy="5146211"/>
        </a:xfrm>
        <a:prstGeom prst="blockArc">
          <a:avLst>
            <a:gd name="adj1" fmla="val 10882671"/>
            <a:gd name="adj2" fmla="val 17137714"/>
            <a:gd name="adj3" fmla="val 4636"/>
          </a:avLst>
        </a:prstGeom>
        <a:solidFill>
          <a:schemeClr val="accent5">
            <a:hueOff val="5142836"/>
            <a:satOff val="11748"/>
            <a:lumOff val="-3254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EE75D-1D65-4109-905E-F7CA238DD072}">
      <dsp:nvSpPr>
        <dsp:cNvPr id="0" name=""/>
        <dsp:cNvSpPr/>
      </dsp:nvSpPr>
      <dsp:spPr>
        <a:xfrm>
          <a:off x="1571703" y="286392"/>
          <a:ext cx="5624268" cy="5624268"/>
        </a:xfrm>
        <a:prstGeom prst="blockArc">
          <a:avLst>
            <a:gd name="adj1" fmla="val 21578824"/>
            <a:gd name="adj2" fmla="val 10778824"/>
            <a:gd name="adj3" fmla="val 3683"/>
          </a:avLst>
        </a:prstGeom>
        <a:solidFill>
          <a:schemeClr val="accent5">
            <a:hueOff val="2571418"/>
            <a:satOff val="5874"/>
            <a:lumOff val="-1627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BC64E-8321-4260-A3B6-E02D04BD8D80}">
      <dsp:nvSpPr>
        <dsp:cNvPr id="0" name=""/>
        <dsp:cNvSpPr/>
      </dsp:nvSpPr>
      <dsp:spPr>
        <a:xfrm>
          <a:off x="2416315" y="625790"/>
          <a:ext cx="5094329" cy="5094329"/>
        </a:xfrm>
        <a:prstGeom prst="blockArc">
          <a:avLst>
            <a:gd name="adj1" fmla="val 15291636"/>
            <a:gd name="adj2" fmla="val 21455944"/>
            <a:gd name="adj3" fmla="val 463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9479A-AE6D-4D31-8C55-F2ACA18E2A82}">
      <dsp:nvSpPr>
        <dsp:cNvPr id="0" name=""/>
        <dsp:cNvSpPr/>
      </dsp:nvSpPr>
      <dsp:spPr>
        <a:xfrm>
          <a:off x="2773879" y="2211422"/>
          <a:ext cx="3217865" cy="32178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Prevenção </a:t>
          </a:r>
        </a:p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Promoção da Saúde do Trabalhador</a:t>
          </a:r>
          <a:endParaRPr lang="pt-BR" sz="3500" kern="1200" dirty="0"/>
        </a:p>
      </dsp:txBody>
      <dsp:txXfrm>
        <a:off x="3245124" y="2682667"/>
        <a:ext cx="2275375" cy="2275375"/>
      </dsp:txXfrm>
    </dsp:sp>
    <dsp:sp modelId="{5CA81E01-B98E-4D4B-B790-EA94910CDEC6}">
      <dsp:nvSpPr>
        <dsp:cNvPr id="0" name=""/>
        <dsp:cNvSpPr/>
      </dsp:nvSpPr>
      <dsp:spPr>
        <a:xfrm>
          <a:off x="2773887" y="-553443"/>
          <a:ext cx="3239150" cy="32391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u="sng" kern="1200" dirty="0" smtClean="0">
              <a:solidFill>
                <a:schemeClr val="tx1"/>
              </a:solidFill>
            </a:rPr>
            <a:t>MT</a:t>
          </a:r>
          <a:r>
            <a:rPr lang="pt-BR" sz="2000" b="1" kern="1200" dirty="0" smtClean="0">
              <a:solidFill>
                <a:schemeClr val="tx1"/>
              </a:solidFill>
            </a:rPr>
            <a:t/>
          </a:r>
          <a:br>
            <a:rPr lang="pt-BR" sz="2000" b="1" kern="1200" dirty="0" smtClean="0">
              <a:solidFill>
                <a:schemeClr val="tx1"/>
              </a:solidFill>
            </a:rPr>
          </a:br>
          <a:r>
            <a:rPr lang="pt-BR" sz="2000" b="0" kern="1200" dirty="0" smtClean="0">
              <a:solidFill>
                <a:schemeClr val="tx1"/>
              </a:solidFill>
            </a:rPr>
            <a:t>Prevenção e Fiscalização: </a:t>
          </a:r>
          <a:br>
            <a:rPr lang="pt-BR" sz="2000" b="0" kern="1200" dirty="0" smtClean="0">
              <a:solidFill>
                <a:schemeClr val="tx1"/>
              </a:solidFill>
            </a:rPr>
          </a:br>
          <a:r>
            <a:rPr lang="pt-BR" sz="2000" b="1" kern="1200" dirty="0" smtClean="0">
              <a:solidFill>
                <a:schemeClr val="tx1"/>
              </a:solidFill>
            </a:rPr>
            <a:t>N</a:t>
          </a:r>
          <a:r>
            <a:rPr lang="pt-BR" sz="2000" kern="1200" dirty="0" smtClean="0">
              <a:solidFill>
                <a:schemeClr val="tx1"/>
              </a:solidFill>
            </a:rPr>
            <a:t>ormas Regulamentadoras (NR): Lei 6514/ 77 e Portaria n.º 3214/ 78</a:t>
          </a:r>
          <a:endParaRPr lang="pt-BR" sz="2000" kern="1200" dirty="0">
            <a:solidFill>
              <a:schemeClr val="tx1"/>
            </a:solidFill>
          </a:endParaRPr>
        </a:p>
      </dsp:txBody>
      <dsp:txXfrm>
        <a:off x="3248250" y="-79078"/>
        <a:ext cx="2290424" cy="2290435"/>
      </dsp:txXfrm>
    </dsp:sp>
    <dsp:sp modelId="{7E70B14C-B7ED-4712-8367-103C51410A11}">
      <dsp:nvSpPr>
        <dsp:cNvPr id="0" name=""/>
        <dsp:cNvSpPr/>
      </dsp:nvSpPr>
      <dsp:spPr>
        <a:xfrm>
          <a:off x="5501386" y="1438779"/>
          <a:ext cx="3285487" cy="3285487"/>
        </a:xfrm>
        <a:prstGeom prst="ellipse">
          <a:avLst/>
        </a:prstGeom>
        <a:solidFill>
          <a:schemeClr val="accent5">
            <a:hueOff val="2571418"/>
            <a:satOff val="5874"/>
            <a:lumOff val="-162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u="sng" kern="1200" dirty="0" smtClean="0">
              <a:solidFill>
                <a:schemeClr val="tx1"/>
              </a:solidFill>
            </a:rPr>
            <a:t>MS e SNS</a:t>
          </a:r>
          <a:r>
            <a:rPr lang="pt-BR" sz="2000" kern="1200" dirty="0" smtClean="0">
              <a:solidFill>
                <a:schemeClr val="tx1"/>
              </a:solidFill>
            </a:rPr>
            <a:t/>
          </a:r>
          <a:br>
            <a:rPr lang="pt-BR" sz="2000" kern="1200" dirty="0" smtClean="0">
              <a:solidFill>
                <a:schemeClr val="tx1"/>
              </a:solidFill>
            </a:rPr>
          </a:br>
          <a:r>
            <a:rPr lang="pt-BR" sz="2000" kern="1200" dirty="0" smtClean="0">
              <a:solidFill>
                <a:schemeClr val="tx1"/>
              </a:solidFill>
            </a:rPr>
            <a:t>Assistência Médica ao Trabalhador Acidentado Vigilância em saúde</a:t>
          </a:r>
          <a:br>
            <a:rPr lang="pt-BR" sz="2000" kern="1200" dirty="0" smtClean="0">
              <a:solidFill>
                <a:schemeClr val="tx1"/>
              </a:solidFill>
            </a:rPr>
          </a:br>
          <a:r>
            <a:rPr lang="pt-BR" sz="2000" kern="1200" dirty="0" smtClean="0">
              <a:solidFill>
                <a:schemeClr val="tx1"/>
              </a:solidFill>
            </a:rPr>
            <a:t>Indicadores</a:t>
          </a:r>
          <a:endParaRPr lang="pt-BR" sz="2000" kern="1200" dirty="0">
            <a:solidFill>
              <a:schemeClr val="tx1"/>
            </a:solidFill>
          </a:endParaRPr>
        </a:p>
      </dsp:txBody>
      <dsp:txXfrm>
        <a:off x="5982534" y="1919927"/>
        <a:ext cx="2323191" cy="2323191"/>
      </dsp:txXfrm>
    </dsp:sp>
    <dsp:sp modelId="{3839B20E-BF02-40BC-B19E-5CCB4EC0CC58}">
      <dsp:nvSpPr>
        <dsp:cNvPr id="0" name=""/>
        <dsp:cNvSpPr/>
      </dsp:nvSpPr>
      <dsp:spPr>
        <a:xfrm>
          <a:off x="29900" y="1521885"/>
          <a:ext cx="3187289" cy="3187289"/>
        </a:xfrm>
        <a:prstGeom prst="ellipse">
          <a:avLst/>
        </a:prstGeom>
        <a:solidFill>
          <a:schemeClr val="accent5">
            <a:hueOff val="5142836"/>
            <a:satOff val="11748"/>
            <a:lumOff val="-3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u="sng" kern="1200" dirty="0" smtClean="0"/>
            <a:t>INSS</a:t>
          </a:r>
          <a:r>
            <a:rPr lang="pt-BR" sz="2000" b="1" kern="1200" dirty="0" smtClean="0"/>
            <a:t/>
          </a:r>
          <a:br>
            <a:rPr lang="pt-BR" sz="2000" b="1" kern="1200" dirty="0" smtClean="0"/>
          </a:br>
          <a:r>
            <a:rPr lang="pt-BR" sz="2000" b="0" kern="1200" dirty="0" smtClean="0"/>
            <a:t>Benefícios</a:t>
          </a:r>
          <a:br>
            <a:rPr lang="pt-BR" sz="2000" b="0" kern="1200" dirty="0" smtClean="0"/>
          </a:br>
          <a:r>
            <a:rPr lang="pt-BR" sz="2000" b="0" kern="1200" dirty="0" smtClean="0"/>
            <a:t>Reabilitação Profissional e Serviço Social</a:t>
          </a:r>
          <a:br>
            <a:rPr lang="pt-BR" sz="2000" b="0" kern="1200" dirty="0" smtClean="0"/>
          </a:br>
          <a:r>
            <a:rPr lang="pt-BR" sz="2000" b="0" kern="1200" dirty="0" smtClean="0"/>
            <a:t>INSS/ </a:t>
          </a:r>
          <a:r>
            <a:rPr lang="pt-BR" sz="2000" b="0" kern="1200" dirty="0" err="1" smtClean="0"/>
            <a:t>CATs</a:t>
          </a:r>
          <a:endParaRPr lang="pt-BR" sz="2000" b="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err="1" smtClean="0"/>
            <a:t>Estatísticas</a:t>
          </a:r>
          <a:r>
            <a:rPr lang="en-US" sz="2000" b="0" kern="1200" dirty="0" smtClean="0"/>
            <a:t> de </a:t>
          </a:r>
          <a:r>
            <a:rPr lang="en-US" sz="2000" b="0" kern="1200" dirty="0" err="1" smtClean="0"/>
            <a:t>acidentes</a:t>
          </a:r>
          <a:endParaRPr lang="pt-BR" sz="2000" b="0" kern="1200" dirty="0" smtClean="0"/>
        </a:p>
      </dsp:txBody>
      <dsp:txXfrm>
        <a:off x="496668" y="1988653"/>
        <a:ext cx="2253753" cy="2253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74241-8198-4975-AE02-5A058786A1E7}" type="datetimeFigureOut">
              <a:rPr lang="pt-BR" smtClean="0"/>
              <a:t>04/08/2023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42070-8D03-4964-A205-FD6B3A757111}" type="slidenum">
              <a:rPr lang="pt-BR" smtClean="0"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42070-8D03-4964-A205-FD6B3A75711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66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42070-8D03-4964-A205-FD6B3A75711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17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42070-8D03-4964-A205-FD6B3A75711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84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37AF82-49BB-4DC6-9716-FFFD61AD1B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7DA903-473F-4238-8827-7C5CB1FD4D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9850" y="609600"/>
            <a:ext cx="203835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596265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70CEB-A377-485E-BE08-1FD9C130D4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655321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>
                <a:solidFill>
                  <a:srgbClr val="002060"/>
                </a:solidFill>
              </a:defRPr>
            </a:lvl1pPr>
            <a:lvl2pPr>
              <a:buFontTx/>
              <a:buBlip>
                <a:blip r:embed="rId2"/>
              </a:buBlip>
              <a:defRPr>
                <a:solidFill>
                  <a:srgbClr val="002060"/>
                </a:solidFill>
              </a:defRPr>
            </a:lvl2pPr>
            <a:lvl3pPr>
              <a:buFontTx/>
              <a:buBlip>
                <a:blip r:embed="rId2"/>
              </a:buBlip>
              <a:defRPr>
                <a:solidFill>
                  <a:srgbClr val="002060"/>
                </a:solidFill>
              </a:defRPr>
            </a:lvl3pPr>
            <a:lvl4pPr>
              <a:buFontTx/>
              <a:buBlip>
                <a:blip r:embed="rId2"/>
              </a:buBlip>
              <a:defRPr>
                <a:solidFill>
                  <a:srgbClr val="002060"/>
                </a:solidFill>
              </a:defRPr>
            </a:lvl4pPr>
            <a:lvl5pPr>
              <a:buFontTx/>
              <a:buBlip>
                <a:blip r:embed="rId2"/>
              </a:buBlip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9F579-4032-4456-99BE-21246E4D28A9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7" name="Picture 3" descr="C:\Program Files\Microsoft Office\MEDIA\OFFICE12\Lines\BD15155_.gi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85926"/>
            <a:ext cx="9144000" cy="1524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848D11-B5E6-43A5-91F2-B28C01EDC78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000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0" y="1981200"/>
            <a:ext cx="4000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66BBAC-2930-4875-9E06-50501E3E8C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1FA8B-8BE7-4190-BADE-5A29C4370B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1BF721-D1E0-40DC-897B-E6372E8A60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502B4-B068-46B5-BC7A-938057DC9D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225BAA-112E-42FF-90C8-A20C994EF3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79A04A-E124-4A47-8886-96B60D7474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53000">
              <a:schemeClr val="bg1">
                <a:lumMod val="85000"/>
              </a:schemeClr>
            </a:gs>
            <a:gs pos="83000">
              <a:schemeClr val="tx1">
                <a:lumMod val="50000"/>
                <a:lumOff val="5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960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981200"/>
            <a:ext cx="815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5135B52-9BE4-4D85-8B78-E8371ED95B4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41" name="Picture 17" descr="E:\PFiles\MSOffice\Clipart\corpmm\motion\ag00459_.gif"/>
          <p:cNvPicPr>
            <a:picLocks noChangeAspect="1" noChangeArrowheads="1" noCrop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56338" y="0"/>
            <a:ext cx="2887662" cy="25209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2857496"/>
            <a:ext cx="7772400" cy="1470025"/>
          </a:xfrm>
        </p:spPr>
        <p:txBody>
          <a:bodyPr/>
          <a:lstStyle/>
          <a:p>
            <a:r>
              <a:rPr lang="en-US" dirty="0" err="1" smtClean="0"/>
              <a:t>Saúde</a:t>
            </a:r>
            <a:r>
              <a:rPr lang="en-US" dirty="0" smtClean="0"/>
              <a:t> do </a:t>
            </a:r>
            <a:r>
              <a:rPr lang="en-US" dirty="0" err="1" smtClean="0"/>
              <a:t>Trabalhador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892" y="5013176"/>
            <a:ext cx="4057656" cy="1143008"/>
          </a:xfrm>
        </p:spPr>
        <p:txBody>
          <a:bodyPr/>
          <a:lstStyle/>
          <a:p>
            <a:r>
              <a:rPr lang="en-US" sz="2000" dirty="0" err="1" smtClean="0"/>
              <a:t>Docente</a:t>
            </a:r>
            <a:r>
              <a:rPr lang="en-US" sz="2000" dirty="0" smtClean="0"/>
              <a:t>: Felizardo </a:t>
            </a:r>
            <a:r>
              <a:rPr lang="en-US" sz="2000" dirty="0" err="1" smtClean="0"/>
              <a:t>Munguambe</a:t>
            </a:r>
            <a:endParaRPr lang="pt-B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692696"/>
            <a:ext cx="5112568" cy="244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pt-BR" sz="2800" dirty="0" smtClean="0"/>
              <a:t>Faculdade de Engenharia DEEL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pt-BR" sz="2800" dirty="0" smtClean="0"/>
              <a:t>Curso: </a:t>
            </a:r>
            <a:r>
              <a:rPr lang="pt-BR" sz="2800" dirty="0" err="1" smtClean="0"/>
              <a:t>Eng</a:t>
            </a:r>
            <a:r>
              <a:rPr lang="pt-BR" sz="2800" dirty="0" smtClean="0"/>
              <a:t> Informática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endParaRPr lang="pt-BR" sz="2800" dirty="0" smtClean="0"/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pt-BR" sz="2400" dirty="0" err="1" smtClean="0"/>
              <a:t>Oficicinas</a:t>
            </a:r>
            <a:r>
              <a:rPr lang="pt-BR" sz="2400" dirty="0" smtClean="0"/>
              <a:t> de Informática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pt-BR" sz="2400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Prevenção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643182"/>
            <a:ext cx="8153400" cy="2947998"/>
          </a:xfrm>
        </p:spPr>
        <p:txBody>
          <a:bodyPr>
            <a:normAutofit/>
          </a:bodyPr>
          <a:lstStyle/>
          <a:p>
            <a:pPr algn="just"/>
            <a:r>
              <a:rPr lang="pt-BR" dirty="0" err="1" smtClean="0"/>
              <a:t>Acção</a:t>
            </a:r>
            <a:r>
              <a:rPr lang="pt-BR" dirty="0" smtClean="0"/>
              <a:t> de evitar ou minimizar os riscos profissionais através da criação de condições de trabalho que permitam o desenvolvimento em segurança das </a:t>
            </a:r>
            <a:r>
              <a:rPr lang="pt-BR" dirty="0" err="1" smtClean="0"/>
              <a:t>actividades</a:t>
            </a:r>
            <a:r>
              <a:rPr lang="pt-BR" dirty="0" smtClean="0"/>
              <a:t> do trabalhador</a:t>
            </a:r>
            <a:endParaRPr lang="pt-B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6644" y="214290"/>
            <a:ext cx="1477996" cy="140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428604"/>
            <a:ext cx="8143932" cy="1214446"/>
          </a:xfrm>
        </p:spPr>
        <p:txBody>
          <a:bodyPr>
            <a:normAutofit fontScale="90000"/>
          </a:bodyPr>
          <a:lstStyle/>
          <a:p>
            <a:r>
              <a:rPr lang="pt-BR" sz="4400" dirty="0" smtClean="0"/>
              <a:t>Órgãos do governo que atuam em SST</a:t>
            </a:r>
            <a:endParaRPr lang="pt-BR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64890548"/>
              </p:ext>
            </p:extLst>
          </p:nvPr>
        </p:nvGraphicFramePr>
        <p:xfrm>
          <a:off x="214282" y="2000240"/>
          <a:ext cx="8715436" cy="457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284100"/>
              </p:ext>
            </p:extLst>
          </p:nvPr>
        </p:nvGraphicFramePr>
        <p:xfrm>
          <a:off x="142844" y="642918"/>
          <a:ext cx="8786874" cy="542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32" y="500042"/>
            <a:ext cx="6553216" cy="1143000"/>
          </a:xfrm>
        </p:spPr>
        <p:txBody>
          <a:bodyPr/>
          <a:lstStyle/>
          <a:p>
            <a:r>
              <a:rPr lang="en-US" dirty="0" err="1" smtClean="0"/>
              <a:t>Responsabilidades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153400" cy="451963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2400" b="1" dirty="0" smtClean="0"/>
              <a:t>A responsabilidade civil do empregador</a:t>
            </a:r>
          </a:p>
          <a:p>
            <a:pPr>
              <a:lnSpc>
                <a:spcPct val="120000"/>
              </a:lnSpc>
            </a:pPr>
            <a:r>
              <a:rPr lang="pt-BR" sz="2400" b="1" dirty="0" smtClean="0"/>
              <a:t>A empresa é responsável pela adoção e uso de medidas coletivas e individuais de proteção e segurança da saúde do trabalhador</a:t>
            </a:r>
          </a:p>
          <a:p>
            <a:pPr>
              <a:lnSpc>
                <a:spcPct val="120000"/>
              </a:lnSpc>
            </a:pPr>
            <a:r>
              <a:rPr lang="pt-BR" sz="2400" b="1" dirty="0" smtClean="0"/>
              <a:t>Constitui contravenção penal, punível com multa, o descumprimento por parte das empresas das normas de segurança  e de higiene do trabalho</a:t>
            </a:r>
          </a:p>
          <a:p>
            <a:pPr>
              <a:lnSpc>
                <a:spcPct val="120000"/>
              </a:lnSpc>
            </a:pPr>
            <a:r>
              <a:rPr lang="pt-BR" sz="2400" b="1" dirty="0" smtClean="0"/>
              <a:t>O Seguro de Acidentes de Trabalho (SAT) é custeado tão somente pelo empregador em valores variáveis (1,2 ou 3% sobre a folha de salários): </a:t>
            </a:r>
            <a:r>
              <a:rPr lang="pt-BR" sz="2400" b="1" dirty="0" smtClean="0">
                <a:solidFill>
                  <a:srgbClr val="FF0000"/>
                </a:solidFill>
              </a:rPr>
              <a:t>Grau de Risco</a:t>
            </a:r>
          </a:p>
        </p:txBody>
      </p:sp>
      <p:pic>
        <p:nvPicPr>
          <p:cNvPr id="4" name="Picture 3" descr="olh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214290"/>
            <a:ext cx="1071552" cy="142873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428604"/>
            <a:ext cx="6553216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Lista de Doenças Ocupacionais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2357430"/>
            <a:ext cx="7778750" cy="4038600"/>
          </a:xfrm>
        </p:spPr>
        <p:txBody>
          <a:bodyPr/>
          <a:lstStyle/>
          <a:p>
            <a:r>
              <a:rPr lang="pt-BR" sz="2800" dirty="0">
                <a:cs typeface="Times New Roman" pitchFamily="18" charset="0"/>
              </a:rPr>
              <a:t>Ruído e afecção auditiva</a:t>
            </a:r>
          </a:p>
          <a:p>
            <a:pPr lvl="1"/>
            <a:r>
              <a:rPr lang="pt-BR" sz="2400" dirty="0">
                <a:cs typeface="Times New Roman" pitchFamily="18" charset="0"/>
              </a:rPr>
              <a:t>Perda da Audição Provocada pelo Ruído (H83.3)</a:t>
            </a:r>
          </a:p>
          <a:p>
            <a:pPr lvl="1"/>
            <a:r>
              <a:rPr lang="pt-BR" sz="2400" dirty="0">
                <a:cs typeface="Times New Roman" pitchFamily="18" charset="0"/>
              </a:rPr>
              <a:t>Outras percepções auditivas anormais: Alteração Temporária do Limiar Auditivo, Comprometimento da Discriminação Auditiva e </a:t>
            </a:r>
            <a:r>
              <a:rPr lang="pt-BR" sz="2400" dirty="0" err="1">
                <a:cs typeface="Times New Roman" pitchFamily="18" charset="0"/>
              </a:rPr>
              <a:t>Hiperacusia</a:t>
            </a:r>
            <a:r>
              <a:rPr lang="pt-BR" sz="2400" dirty="0">
                <a:cs typeface="Times New Roman" pitchFamily="18" charset="0"/>
              </a:rPr>
              <a:t> (H93.2)</a:t>
            </a:r>
          </a:p>
          <a:p>
            <a:pPr lvl="1"/>
            <a:r>
              <a:rPr lang="pt-BR" sz="2400" dirty="0">
                <a:cs typeface="Times New Roman" pitchFamily="18" charset="0"/>
              </a:rPr>
              <a:t>Hipertensão Arterial (I10.-)</a:t>
            </a:r>
          </a:p>
          <a:p>
            <a:pPr lvl="1"/>
            <a:r>
              <a:rPr lang="pt-BR" sz="2400" dirty="0">
                <a:cs typeface="Times New Roman" pitchFamily="18" charset="0"/>
              </a:rPr>
              <a:t>Ruptura Traumática do Tímpano (pelo ruído) (S09.2)</a:t>
            </a:r>
            <a:endParaRPr lang="pt-BR" sz="2400" dirty="0"/>
          </a:p>
        </p:txBody>
      </p:sp>
      <p:pic>
        <p:nvPicPr>
          <p:cNvPr id="4" name="Picture 3" descr="assintencia seni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214290"/>
            <a:ext cx="1597372" cy="1285884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428604"/>
            <a:ext cx="6553216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Lista de Doenças Ocupacionais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72" y="1928802"/>
            <a:ext cx="8077200" cy="4786346"/>
          </a:xfrm>
        </p:spPr>
        <p:txBody>
          <a:bodyPr>
            <a:normAutofit lnSpcReduction="10000"/>
          </a:bodyPr>
          <a:lstStyle/>
          <a:p>
            <a:r>
              <a:rPr lang="pt-BR" sz="2400" dirty="0">
                <a:cs typeface="Times New Roman" pitchFamily="18" charset="0"/>
              </a:rPr>
              <a:t>Transtornos mentais e comportamentais devidos ao uso do álcool: Alcoolismo Crônico (Relacionado com o Trabalho) (F10.2) </a:t>
            </a:r>
          </a:p>
          <a:p>
            <a:pPr lvl="1"/>
            <a:r>
              <a:rPr lang="pt-BR" sz="2000" dirty="0">
                <a:cs typeface="Times New Roman" pitchFamily="18" charset="0"/>
              </a:rPr>
              <a:t>Problemas relacionados com o emprego e com o desemprego: Condições difíceis de trabalho (Z56.5)</a:t>
            </a:r>
          </a:p>
          <a:p>
            <a:pPr lvl="1"/>
            <a:r>
              <a:rPr lang="pt-BR" sz="2000" dirty="0">
                <a:cs typeface="Times New Roman" pitchFamily="18" charset="0"/>
              </a:rPr>
              <a:t>Circunstância relativa às condições de trabalho (Y96)</a:t>
            </a:r>
          </a:p>
          <a:p>
            <a:r>
              <a:rPr lang="pt-BR" sz="2400" dirty="0">
                <a:cs typeface="Times New Roman" pitchFamily="18" charset="0"/>
              </a:rPr>
              <a:t>Episódios Depressivos (F32.-)</a:t>
            </a:r>
          </a:p>
          <a:p>
            <a:r>
              <a:rPr lang="pt-BR" sz="2400" dirty="0">
                <a:cs typeface="Times New Roman" pitchFamily="18" charset="0"/>
              </a:rPr>
              <a:t>Reações ao “Stress” Grave e Transtornos de Adaptação (F43.-): Estado de “Stress” Pós-Traumático (F43.1) </a:t>
            </a:r>
          </a:p>
          <a:p>
            <a:pPr lvl="1"/>
            <a:r>
              <a:rPr lang="pt-BR" sz="2000" dirty="0">
                <a:cs typeface="Times New Roman" pitchFamily="18" charset="0"/>
              </a:rPr>
              <a:t>Outras dificuldades físicas e mentais relacionadas com o trabalho : reação após acidente do trabalho grave ou catastrófico, ou após assalto no trabalho (Z56.6)</a:t>
            </a:r>
          </a:p>
          <a:p>
            <a:pPr lvl="1"/>
            <a:r>
              <a:rPr lang="pt-BR" sz="2000" dirty="0">
                <a:cs typeface="Times New Roman" pitchFamily="18" charset="0"/>
              </a:rPr>
              <a:t>Circunstância relativa às condições de trabalho (Y96)</a:t>
            </a:r>
          </a:p>
        </p:txBody>
      </p:sp>
      <p:pic>
        <p:nvPicPr>
          <p:cNvPr id="5" name="Picture 4" descr="assintencia seni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214290"/>
            <a:ext cx="1597372" cy="1285884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Promoção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Saúde</a:t>
            </a:r>
            <a:r>
              <a:rPr lang="en-US" dirty="0" smtClean="0"/>
              <a:t> do </a:t>
            </a:r>
            <a:r>
              <a:rPr lang="en-US" dirty="0" err="1" smtClean="0"/>
              <a:t>Trabalhador</a:t>
            </a:r>
            <a:endParaRPr lang="pt-BR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57158" y="1916832"/>
            <a:ext cx="8501122" cy="4369688"/>
          </a:xfrm>
        </p:spPr>
        <p:txBody>
          <a:bodyPr>
            <a:normAutofit/>
          </a:bodyPr>
          <a:lstStyle/>
          <a:p>
            <a:pPr algn="just">
              <a:lnSpc>
                <a:spcPts val="3000"/>
              </a:lnSpc>
            </a:pPr>
            <a:r>
              <a:rPr lang="pt-BR" sz="2400" dirty="0">
                <a:latin typeface="Arial" charset="0"/>
                <a:cs typeface="Arial" charset="0"/>
              </a:rPr>
              <a:t>Promoção da Saúde do Trabalhador é um conjunto de ações destinadas a promoção, a proteção, a recuperação e a reabilitação da saúde dos trabalhadores submetidos aos riscos e agravos advindos das condições de </a:t>
            </a:r>
            <a:r>
              <a:rPr lang="pt-BR" sz="2400" dirty="0" smtClean="0">
                <a:latin typeface="Arial" charset="0"/>
                <a:cs typeface="Arial" charset="0"/>
              </a:rPr>
              <a:t>trabalho</a:t>
            </a:r>
          </a:p>
          <a:p>
            <a:pPr algn="just">
              <a:lnSpc>
                <a:spcPts val="3000"/>
              </a:lnSpc>
            </a:pPr>
            <a:endParaRPr lang="pt-BR" sz="2400" dirty="0">
              <a:cs typeface="Times New Roman" pitchFamily="18" charset="0"/>
            </a:endParaRPr>
          </a:p>
          <a:p>
            <a:pPr algn="just">
              <a:lnSpc>
                <a:spcPts val="3000"/>
              </a:lnSpc>
            </a:pPr>
            <a:r>
              <a:rPr lang="pt-BR" sz="2400" dirty="0">
                <a:latin typeface="Arial" charset="0"/>
                <a:cs typeface="Arial" charset="0"/>
              </a:rPr>
              <a:t>O objetivo da área é desenvolver </a:t>
            </a:r>
            <a:r>
              <a:rPr lang="pt-BR" sz="2400" dirty="0" err="1" smtClean="0">
                <a:latin typeface="Arial" charset="0"/>
                <a:cs typeface="Arial" charset="0"/>
              </a:rPr>
              <a:t>acções</a:t>
            </a:r>
            <a:r>
              <a:rPr lang="pt-BR" sz="2400" dirty="0" smtClean="0">
                <a:latin typeface="Arial" charset="0"/>
                <a:cs typeface="Arial" charset="0"/>
              </a:rPr>
              <a:t> </a:t>
            </a:r>
            <a:r>
              <a:rPr lang="pt-BR" sz="2400" dirty="0">
                <a:latin typeface="Arial" charset="0"/>
                <a:cs typeface="Arial" charset="0"/>
              </a:rPr>
              <a:t>que promovam a melhoria dos processos e ambientes de trabalho, e a redução das doenças e acidentes do </a:t>
            </a:r>
            <a:r>
              <a:rPr lang="pt-BR" sz="2400" dirty="0" smtClean="0">
                <a:latin typeface="Arial" charset="0"/>
                <a:cs typeface="Arial" charset="0"/>
              </a:rPr>
              <a:t>trabalho</a:t>
            </a:r>
            <a:r>
              <a:rPr lang="pt-BR" sz="2800" dirty="0">
                <a:cs typeface="Times New Roman" pitchFamily="18" charset="0"/>
              </a:rPr>
              <a:t/>
            </a:r>
            <a:br>
              <a:rPr lang="pt-BR" sz="2800" dirty="0">
                <a:cs typeface="Times New Roman" pitchFamily="18" charset="0"/>
              </a:rPr>
            </a:br>
            <a:endParaRPr lang="pt-BR" sz="2800" dirty="0">
              <a:cs typeface="Times New Roman" pitchFamily="18" charset="0"/>
            </a:endParaRPr>
          </a:p>
        </p:txBody>
      </p:sp>
      <p:pic>
        <p:nvPicPr>
          <p:cNvPr id="19458" name="Picture 2" descr="C:\Program Files\Microsoft Office\MEDIA\CAGCAT10\j030295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72" y="142852"/>
            <a:ext cx="1121083" cy="15716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5728"/>
            <a:ext cx="6553216" cy="1466872"/>
          </a:xfrm>
        </p:spPr>
        <p:txBody>
          <a:bodyPr>
            <a:normAutofit/>
          </a:bodyPr>
          <a:lstStyle/>
          <a:p>
            <a:r>
              <a:rPr lang="pt-BR" sz="3600" dirty="0" smtClean="0"/>
              <a:t>Problemas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339166" cy="45196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600" dirty="0" smtClean="0">
                <a:latin typeface="Arial" charset="0"/>
                <a:cs typeface="Arial" charset="0"/>
              </a:rPr>
              <a:t>Insuficiente coordenação e articulação governamental (MT, MS e INSS)</a:t>
            </a:r>
          </a:p>
          <a:p>
            <a:pPr>
              <a:lnSpc>
                <a:spcPct val="150000"/>
              </a:lnSpc>
            </a:pPr>
            <a:r>
              <a:rPr lang="pt-BR" sz="2600" dirty="0" smtClean="0">
                <a:latin typeface="Arial" charset="0"/>
                <a:cs typeface="Arial" charset="0"/>
              </a:rPr>
              <a:t>Elevado número de processos</a:t>
            </a:r>
          </a:p>
          <a:p>
            <a:pPr>
              <a:lnSpc>
                <a:spcPct val="150000"/>
              </a:lnSpc>
            </a:pPr>
            <a:r>
              <a:rPr lang="pt-BR" sz="2600" dirty="0" smtClean="0">
                <a:latin typeface="Arial" charset="0"/>
                <a:cs typeface="Arial" charset="0"/>
              </a:rPr>
              <a:t>Insuficiente participação dos principais Atores Sociais: Trabalhadores e Empresários</a:t>
            </a:r>
          </a:p>
          <a:p>
            <a:pPr>
              <a:lnSpc>
                <a:spcPct val="150000"/>
              </a:lnSpc>
            </a:pPr>
            <a:r>
              <a:rPr lang="pt-BR" sz="2600" dirty="0" smtClean="0">
                <a:latin typeface="Arial" charset="0"/>
                <a:cs typeface="Arial" charset="0"/>
              </a:rPr>
              <a:t>Elevados custos: Custo devido a Acidentes de Trabalho de boa parte do PIB </a:t>
            </a:r>
          </a:p>
          <a:p>
            <a:endParaRPr lang="pt-BR" b="1" dirty="0" smtClean="0"/>
          </a:p>
          <a:p>
            <a:endParaRPr lang="pt-BR" b="1" dirty="0" smtClean="0">
              <a:solidFill>
                <a:schemeClr val="tx1"/>
              </a:solidFill>
            </a:endParaRPr>
          </a:p>
          <a:p>
            <a:endParaRPr lang="pt-BR" dirty="0"/>
          </a:p>
        </p:txBody>
      </p:sp>
      <p:pic>
        <p:nvPicPr>
          <p:cNvPr id="20482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8082" y="214290"/>
            <a:ext cx="1498076" cy="152178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 </a:t>
            </a:r>
            <a:r>
              <a:rPr lang="en-US" dirty="0" err="1" smtClean="0"/>
              <a:t>custos</a:t>
            </a:r>
            <a:r>
              <a:rPr lang="en-US" dirty="0" smtClean="0"/>
              <a:t> dos </a:t>
            </a:r>
            <a:r>
              <a:rPr lang="en-US" dirty="0" err="1" smtClean="0"/>
              <a:t>acidentes</a:t>
            </a:r>
            <a:r>
              <a:rPr lang="en-US" dirty="0" smtClean="0"/>
              <a:t> e </a:t>
            </a:r>
            <a:r>
              <a:rPr lang="en-US" dirty="0" err="1" smtClean="0"/>
              <a:t>doenças</a:t>
            </a:r>
            <a:r>
              <a:rPr lang="en-US" dirty="0" smtClean="0"/>
              <a:t> </a:t>
            </a:r>
            <a:r>
              <a:rPr lang="en-US" dirty="0" err="1" smtClean="0"/>
              <a:t>ficam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 smtClean="0"/>
              <a:t> do INSS</a:t>
            </a:r>
          </a:p>
          <a:p>
            <a:r>
              <a:rPr lang="en-US" dirty="0" smtClean="0"/>
              <a:t>FAP: </a:t>
            </a:r>
            <a:r>
              <a:rPr lang="en-US" dirty="0" err="1" smtClean="0"/>
              <a:t>Fator</a:t>
            </a:r>
            <a:r>
              <a:rPr lang="en-US" dirty="0" smtClean="0"/>
              <a:t> </a:t>
            </a:r>
            <a:r>
              <a:rPr lang="en-US" dirty="0" err="1" smtClean="0"/>
              <a:t>Acidentário</a:t>
            </a:r>
            <a:r>
              <a:rPr lang="en-US" dirty="0" smtClean="0"/>
              <a:t> </a:t>
            </a:r>
            <a:r>
              <a:rPr lang="en-US" dirty="0" err="1" smtClean="0"/>
              <a:t>Previdenciário</a:t>
            </a:r>
            <a:r>
              <a:rPr lang="en-US" dirty="0" smtClean="0"/>
              <a:t> – </a:t>
            </a:r>
            <a:r>
              <a:rPr lang="en-US" dirty="0" err="1" smtClean="0"/>
              <a:t>fator</a:t>
            </a:r>
            <a:r>
              <a:rPr lang="en-US" dirty="0" smtClean="0"/>
              <a:t> de </a:t>
            </a:r>
            <a:r>
              <a:rPr lang="en-US" dirty="0" err="1" smtClean="0"/>
              <a:t>multiplicação</a:t>
            </a:r>
            <a:r>
              <a:rPr lang="en-US" dirty="0" smtClean="0"/>
              <a:t> de </a:t>
            </a:r>
            <a:r>
              <a:rPr lang="en-US" dirty="0" err="1" smtClean="0"/>
              <a:t>acordo</a:t>
            </a:r>
            <a:r>
              <a:rPr lang="en-US" dirty="0" smtClean="0"/>
              <a:t> com as </a:t>
            </a:r>
            <a:r>
              <a:rPr lang="en-US" dirty="0" err="1" smtClean="0"/>
              <a:t>estatísticas</a:t>
            </a:r>
            <a:r>
              <a:rPr lang="en-US" dirty="0" smtClean="0"/>
              <a:t> de </a:t>
            </a:r>
            <a:r>
              <a:rPr lang="en-US" dirty="0" err="1" smtClean="0"/>
              <a:t>afastamentos</a:t>
            </a:r>
            <a:r>
              <a:rPr lang="en-US" dirty="0" smtClean="0"/>
              <a:t> dos </a:t>
            </a:r>
            <a:r>
              <a:rPr lang="en-US" dirty="0" err="1" smtClean="0"/>
              <a:t>empregados</a:t>
            </a:r>
            <a:r>
              <a:rPr lang="en-US" dirty="0" smtClean="0"/>
              <a:t>, </a:t>
            </a:r>
            <a:r>
              <a:rPr lang="en-US" dirty="0" err="1" smtClean="0"/>
              <a:t>muda</a:t>
            </a:r>
            <a:r>
              <a:rPr lang="en-US" dirty="0" smtClean="0"/>
              <a:t> a </a:t>
            </a:r>
            <a:r>
              <a:rPr lang="en-US" dirty="0" err="1" smtClean="0"/>
              <a:t>alíquota</a:t>
            </a:r>
            <a:r>
              <a:rPr lang="en-US" dirty="0" smtClean="0"/>
              <a:t> do SAT </a:t>
            </a:r>
            <a:r>
              <a:rPr lang="en-US" dirty="0" err="1" smtClean="0"/>
              <a:t>devido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empresa</a:t>
            </a:r>
            <a:endParaRPr lang="en-US" dirty="0" smtClean="0"/>
          </a:p>
          <a:p>
            <a:r>
              <a:rPr lang="en-US" dirty="0" err="1" smtClean="0"/>
              <a:t>Falta</a:t>
            </a:r>
            <a:r>
              <a:rPr lang="en-US" dirty="0" smtClean="0"/>
              <a:t> de </a:t>
            </a:r>
            <a:r>
              <a:rPr lang="en-US" dirty="0" err="1" smtClean="0"/>
              <a:t>enfoque</a:t>
            </a:r>
            <a:r>
              <a:rPr lang="en-US" dirty="0" smtClean="0"/>
              <a:t> </a:t>
            </a:r>
            <a:r>
              <a:rPr lang="en-US" dirty="0" err="1" smtClean="0"/>
              <a:t>preventivo</a:t>
            </a:r>
            <a:endParaRPr lang="pt-BR" dirty="0"/>
          </a:p>
        </p:txBody>
      </p:sp>
      <p:pic>
        <p:nvPicPr>
          <p:cNvPr id="21506" name="Picture 2" descr="C:\Program Files\Microsoft Office\MEDIA\CAGCAT10\j0234687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68" y="357166"/>
            <a:ext cx="1592495" cy="938214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428604"/>
            <a:ext cx="6553216" cy="1143000"/>
          </a:xfrm>
        </p:spPr>
        <p:txBody>
          <a:bodyPr>
            <a:normAutofit/>
          </a:bodyPr>
          <a:lstStyle/>
          <a:p>
            <a:r>
              <a:rPr lang="pt-BR" dirty="0"/>
              <a:t>A importância das </a:t>
            </a:r>
            <a:r>
              <a:rPr lang="pt-BR" dirty="0" smtClean="0"/>
              <a:t>leis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1981200"/>
            <a:ext cx="7858180" cy="4572000"/>
          </a:xfrm>
        </p:spPr>
        <p:txBody>
          <a:bodyPr/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endParaRPr lang="pt-BR" sz="2800" dirty="0"/>
          </a:p>
          <a:p>
            <a:pPr algn="just">
              <a:lnSpc>
                <a:spcPct val="115000"/>
              </a:lnSpc>
            </a:pPr>
            <a:r>
              <a:rPr lang="pt-BR" sz="2800" dirty="0"/>
              <a:t>Garantir um ambiente seguro e saudável é responsabilidade do empregador e quando ele não o faz, cabe ao trabalhador entrar na justiça para solicitar  o que lhe é de </a:t>
            </a:r>
            <a:r>
              <a:rPr lang="pt-BR" sz="2800" dirty="0" smtClean="0"/>
              <a:t>direito</a:t>
            </a:r>
          </a:p>
          <a:p>
            <a:pPr algn="just">
              <a:lnSpc>
                <a:spcPct val="115000"/>
              </a:lnSpc>
            </a:pPr>
            <a:r>
              <a:rPr lang="pt-BR" sz="2800" dirty="0" smtClean="0"/>
              <a:t>Não </a:t>
            </a:r>
            <a:r>
              <a:rPr lang="pt-BR" sz="2800" dirty="0"/>
              <a:t>se troca saúde por dinheiro, mas são os argumentos financeiros que sensibilizam os </a:t>
            </a:r>
            <a:r>
              <a:rPr lang="pt-BR" sz="2800" dirty="0" smtClean="0"/>
              <a:t>empregadores</a:t>
            </a:r>
            <a:endParaRPr lang="pt-BR" sz="2800" dirty="0"/>
          </a:p>
        </p:txBody>
      </p:sp>
      <p:pic>
        <p:nvPicPr>
          <p:cNvPr id="4" name="Picture 3" descr="01tools7-14-09_rect5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29520" y="214290"/>
            <a:ext cx="1431617" cy="142876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357166"/>
            <a:ext cx="6553216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Saúde</a:t>
            </a:r>
            <a:r>
              <a:rPr lang="en-US" dirty="0" smtClean="0"/>
              <a:t> do </a:t>
            </a:r>
            <a:r>
              <a:rPr lang="en-US" dirty="0" err="1" smtClean="0"/>
              <a:t>Trabalhador</a:t>
            </a:r>
            <a:r>
              <a:rPr lang="en-US" dirty="0" smtClean="0"/>
              <a:t>: </a:t>
            </a:r>
            <a:r>
              <a:rPr lang="en-US" dirty="0" err="1" smtClean="0"/>
              <a:t>Princípios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153400" cy="4733948"/>
          </a:xfrm>
        </p:spPr>
        <p:txBody>
          <a:bodyPr/>
          <a:lstStyle/>
          <a:p>
            <a:pPr algn="just"/>
            <a:r>
              <a:rPr lang="en-US" sz="2800" dirty="0" smtClean="0"/>
              <a:t>A </a:t>
            </a:r>
            <a:r>
              <a:rPr lang="en-US" sz="2800" dirty="0" err="1" smtClean="0"/>
              <a:t>questão</a:t>
            </a:r>
            <a:r>
              <a:rPr lang="en-US" sz="2800" dirty="0" smtClean="0"/>
              <a:t> social: o </a:t>
            </a:r>
            <a:r>
              <a:rPr lang="en-US" sz="2800" dirty="0" err="1" smtClean="0"/>
              <a:t>trabalho</a:t>
            </a:r>
            <a:r>
              <a:rPr lang="en-US" sz="2800" dirty="0" smtClean="0"/>
              <a:t> </a:t>
            </a:r>
            <a:r>
              <a:rPr lang="en-US" sz="2800" dirty="0" err="1" smtClean="0"/>
              <a:t>não</a:t>
            </a:r>
            <a:r>
              <a:rPr lang="en-US" sz="2800" dirty="0" smtClean="0"/>
              <a:t> </a:t>
            </a:r>
            <a:r>
              <a:rPr lang="en-US" sz="2800" dirty="0" err="1" smtClean="0"/>
              <a:t>pode</a:t>
            </a:r>
            <a:r>
              <a:rPr lang="en-US" sz="2800" dirty="0" smtClean="0"/>
              <a:t> </a:t>
            </a:r>
            <a:r>
              <a:rPr lang="en-US" sz="2800" dirty="0" err="1" smtClean="0"/>
              <a:t>prejudicar</a:t>
            </a:r>
            <a:r>
              <a:rPr lang="en-US" sz="2800" dirty="0" smtClean="0"/>
              <a:t> o </a:t>
            </a:r>
            <a:r>
              <a:rPr lang="en-US" sz="2800" dirty="0" err="1" smtClean="0"/>
              <a:t>trabalhador</a:t>
            </a:r>
            <a:endParaRPr lang="en-US" sz="2800" dirty="0" smtClean="0"/>
          </a:p>
          <a:p>
            <a:pPr algn="just"/>
            <a:r>
              <a:rPr lang="en-US" sz="2800" dirty="0" err="1" smtClean="0"/>
              <a:t>Todo</a:t>
            </a:r>
            <a:r>
              <a:rPr lang="en-US" sz="2800" dirty="0" smtClean="0"/>
              <a:t> </a:t>
            </a:r>
            <a:r>
              <a:rPr lang="en-US" sz="2800" dirty="0" err="1" smtClean="0"/>
              <a:t>ambiente</a:t>
            </a:r>
            <a:r>
              <a:rPr lang="en-US" sz="2800" dirty="0" smtClean="0"/>
              <a:t> de </a:t>
            </a:r>
            <a:r>
              <a:rPr lang="en-US" sz="2800" dirty="0" err="1" smtClean="0"/>
              <a:t>trabalho</a:t>
            </a:r>
            <a:r>
              <a:rPr lang="en-US" sz="2800" dirty="0" smtClean="0"/>
              <a:t> </a:t>
            </a:r>
            <a:r>
              <a:rPr lang="en-US" sz="2800" dirty="0" err="1" smtClean="0"/>
              <a:t>deve</a:t>
            </a:r>
            <a:r>
              <a:rPr lang="en-US" sz="2800" dirty="0" smtClean="0"/>
              <a:t> ser </a:t>
            </a:r>
            <a:r>
              <a:rPr lang="en-US" sz="2800" dirty="0" err="1" smtClean="0"/>
              <a:t>seguro</a:t>
            </a:r>
            <a:r>
              <a:rPr lang="en-US" sz="2800" dirty="0" smtClean="0"/>
              <a:t> e </a:t>
            </a:r>
            <a:r>
              <a:rPr lang="en-US" sz="2800" dirty="0" err="1" smtClean="0"/>
              <a:t>não</a:t>
            </a:r>
            <a:r>
              <a:rPr lang="en-US" sz="2800" dirty="0" smtClean="0"/>
              <a:t> </a:t>
            </a:r>
            <a:r>
              <a:rPr lang="en-US" sz="2800" dirty="0" err="1" smtClean="0"/>
              <a:t>oferecer</a:t>
            </a:r>
            <a:r>
              <a:rPr lang="en-US" sz="2800" dirty="0" smtClean="0"/>
              <a:t> </a:t>
            </a:r>
            <a:r>
              <a:rPr lang="en-US" sz="2800" dirty="0" err="1" smtClean="0"/>
              <a:t>riscos</a:t>
            </a:r>
            <a:r>
              <a:rPr lang="en-US" sz="2800" dirty="0" smtClean="0"/>
              <a:t> </a:t>
            </a:r>
            <a:r>
              <a:rPr lang="en-US" sz="2800" dirty="0" err="1" smtClean="0"/>
              <a:t>aos</a:t>
            </a:r>
            <a:r>
              <a:rPr lang="en-US" sz="2800" dirty="0" smtClean="0"/>
              <a:t> </a:t>
            </a:r>
            <a:r>
              <a:rPr lang="en-US" sz="2800" dirty="0" err="1" smtClean="0"/>
              <a:t>trabalhadores</a:t>
            </a:r>
            <a:endParaRPr lang="en-US" sz="2800" dirty="0" smtClean="0"/>
          </a:p>
          <a:p>
            <a:pPr algn="just"/>
            <a:r>
              <a:rPr lang="en-US" sz="2800" dirty="0" err="1" smtClean="0"/>
              <a:t>Cabe</a:t>
            </a:r>
            <a:r>
              <a:rPr lang="en-US" sz="2800" dirty="0" smtClean="0"/>
              <a:t> </a:t>
            </a:r>
            <a:r>
              <a:rPr lang="en-US" sz="2800" dirty="0" err="1" smtClean="0"/>
              <a:t>ao</a:t>
            </a:r>
            <a:r>
              <a:rPr lang="en-US" sz="2800" dirty="0" smtClean="0"/>
              <a:t> </a:t>
            </a:r>
            <a:r>
              <a:rPr lang="en-US" sz="2800" dirty="0" err="1" smtClean="0"/>
              <a:t>empregador</a:t>
            </a:r>
            <a:r>
              <a:rPr lang="en-US" sz="2800" dirty="0" smtClean="0"/>
              <a:t> </a:t>
            </a:r>
            <a:r>
              <a:rPr lang="en-US" sz="2800" dirty="0" err="1" smtClean="0"/>
              <a:t>garantir</a:t>
            </a:r>
            <a:r>
              <a:rPr lang="en-US" sz="2800" dirty="0" smtClean="0"/>
              <a:t> </a:t>
            </a:r>
            <a:r>
              <a:rPr lang="en-US" sz="2800" dirty="0" err="1" smtClean="0"/>
              <a:t>condições</a:t>
            </a:r>
            <a:r>
              <a:rPr lang="en-US" sz="2800" dirty="0" smtClean="0"/>
              <a:t> de </a:t>
            </a:r>
            <a:r>
              <a:rPr lang="en-US" sz="2800" dirty="0" err="1" smtClean="0"/>
              <a:t>trabalho</a:t>
            </a:r>
            <a:r>
              <a:rPr lang="en-US" sz="2800" dirty="0" smtClean="0"/>
              <a:t> </a:t>
            </a:r>
            <a:r>
              <a:rPr lang="en-US" sz="2800" dirty="0" err="1" smtClean="0"/>
              <a:t>seguras</a:t>
            </a:r>
            <a:r>
              <a:rPr lang="en-US" sz="2800" dirty="0" smtClean="0"/>
              <a:t>, </a:t>
            </a:r>
            <a:r>
              <a:rPr lang="en-US" sz="2800" dirty="0" err="1" smtClean="0"/>
              <a:t>higiênicas</a:t>
            </a:r>
            <a:r>
              <a:rPr lang="en-US" sz="2800" dirty="0" smtClean="0"/>
              <a:t> e </a:t>
            </a:r>
            <a:r>
              <a:rPr lang="en-US" sz="2800" dirty="0" err="1" smtClean="0"/>
              <a:t>confortáveis</a:t>
            </a:r>
            <a:r>
              <a:rPr lang="en-US" sz="2800" dirty="0" smtClean="0"/>
              <a:t>: </a:t>
            </a:r>
            <a:r>
              <a:rPr lang="en-US" sz="2800" dirty="0" err="1" smtClean="0"/>
              <a:t>questão</a:t>
            </a:r>
            <a:r>
              <a:rPr lang="en-US" sz="2800" dirty="0" smtClean="0"/>
              <a:t> do </a:t>
            </a:r>
            <a:r>
              <a:rPr lang="en-US" sz="2800" dirty="0" err="1" smtClean="0"/>
              <a:t>lucro</a:t>
            </a:r>
            <a:r>
              <a:rPr lang="en-US" sz="2800" dirty="0" smtClean="0"/>
              <a:t> e </a:t>
            </a:r>
            <a:r>
              <a:rPr lang="en-US" sz="2800" dirty="0" err="1" smtClean="0"/>
              <a:t>venda</a:t>
            </a:r>
            <a:r>
              <a:rPr lang="en-US" sz="2800" dirty="0" smtClean="0"/>
              <a:t> do </a:t>
            </a:r>
            <a:r>
              <a:rPr lang="en-US" sz="2800" dirty="0" err="1" smtClean="0"/>
              <a:t>trabalho</a:t>
            </a:r>
            <a:endParaRPr lang="en-US" sz="2800" dirty="0" smtClean="0"/>
          </a:p>
          <a:p>
            <a:pPr algn="just"/>
            <a:r>
              <a:rPr lang="en-US" sz="2800" dirty="0" err="1" smtClean="0">
                <a:solidFill>
                  <a:srgbClr val="C00000"/>
                </a:solidFill>
              </a:rPr>
              <a:t>Cabe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aos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sindicatos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denunciar</a:t>
            </a:r>
            <a:r>
              <a:rPr lang="en-US" sz="2800" dirty="0" smtClean="0">
                <a:solidFill>
                  <a:srgbClr val="C00000"/>
                </a:solidFill>
              </a:rPr>
              <a:t> e </a:t>
            </a:r>
            <a:r>
              <a:rPr lang="en-US" sz="2800" dirty="0" err="1" smtClean="0">
                <a:solidFill>
                  <a:srgbClr val="C00000"/>
                </a:solidFill>
              </a:rPr>
              <a:t>lutar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por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condições</a:t>
            </a:r>
            <a:r>
              <a:rPr lang="en-US" sz="2800" dirty="0" smtClean="0">
                <a:solidFill>
                  <a:srgbClr val="C00000"/>
                </a:solidFill>
              </a:rPr>
              <a:t> de </a:t>
            </a:r>
            <a:r>
              <a:rPr lang="en-US" sz="2800" dirty="0" err="1" smtClean="0">
                <a:solidFill>
                  <a:srgbClr val="C00000"/>
                </a:solidFill>
              </a:rPr>
              <a:t>trabalho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seguras</a:t>
            </a:r>
            <a:r>
              <a:rPr lang="en-US" sz="2800" dirty="0" smtClean="0">
                <a:solidFill>
                  <a:srgbClr val="C00000"/>
                </a:solidFill>
              </a:rPr>
              <a:t> e </a:t>
            </a:r>
            <a:r>
              <a:rPr lang="en-US" sz="2800" dirty="0" err="1" smtClean="0">
                <a:solidFill>
                  <a:srgbClr val="C00000"/>
                </a:solidFill>
              </a:rPr>
              <a:t>pela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prevenção</a:t>
            </a:r>
            <a:r>
              <a:rPr lang="en-US" sz="2800" dirty="0" smtClean="0">
                <a:solidFill>
                  <a:srgbClr val="C00000"/>
                </a:solidFill>
              </a:rPr>
              <a:t> de </a:t>
            </a:r>
            <a:r>
              <a:rPr lang="en-US" sz="2800" dirty="0" err="1" smtClean="0">
                <a:solidFill>
                  <a:srgbClr val="C00000"/>
                </a:solidFill>
              </a:rPr>
              <a:t>acidentes</a:t>
            </a:r>
            <a:r>
              <a:rPr lang="en-US" sz="2800" dirty="0" smtClean="0">
                <a:solidFill>
                  <a:srgbClr val="C00000"/>
                </a:solidFill>
              </a:rPr>
              <a:t> e </a:t>
            </a:r>
            <a:r>
              <a:rPr lang="en-US" sz="2800" dirty="0" err="1" smtClean="0">
                <a:solidFill>
                  <a:srgbClr val="C00000"/>
                </a:solidFill>
              </a:rPr>
              <a:t>doenças</a:t>
            </a:r>
            <a:r>
              <a:rPr lang="en-US" sz="2800" dirty="0" smtClean="0">
                <a:solidFill>
                  <a:srgbClr val="C00000"/>
                </a:solidFill>
              </a:rPr>
              <a:t> dos </a:t>
            </a:r>
            <a:r>
              <a:rPr lang="en-US" sz="2800" dirty="0" err="1" smtClean="0">
                <a:solidFill>
                  <a:srgbClr val="C00000"/>
                </a:solidFill>
              </a:rPr>
              <a:t>trabalhadores</a:t>
            </a:r>
            <a:endParaRPr lang="en-US" sz="2800" dirty="0" smtClean="0">
              <a:solidFill>
                <a:srgbClr val="C00000"/>
              </a:solidFill>
            </a:endParaRPr>
          </a:p>
          <a:p>
            <a:endParaRPr lang="pt-BR" dirty="0"/>
          </a:p>
        </p:txBody>
      </p:sp>
      <p:pic>
        <p:nvPicPr>
          <p:cNvPr id="10" name="Picture 9" descr="0d0t7670Mk2-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578" y="142852"/>
            <a:ext cx="1905000" cy="14287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357166"/>
            <a:ext cx="6553216" cy="1143000"/>
          </a:xfrm>
        </p:spPr>
        <p:txBody>
          <a:bodyPr/>
          <a:lstStyle/>
          <a:p>
            <a:r>
              <a:rPr lang="pt-BR" dirty="0" smtClean="0"/>
              <a:t>Desafios para os Sindicatos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2000240"/>
            <a:ext cx="8182004" cy="4562476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</a:pPr>
            <a:r>
              <a:rPr lang="pt-BR" sz="2400" dirty="0" smtClean="0"/>
              <a:t>Intervir  </a:t>
            </a:r>
            <a:r>
              <a:rPr lang="pt-BR" sz="2400" dirty="0"/>
              <a:t>na organização do </a:t>
            </a:r>
            <a:r>
              <a:rPr lang="pt-BR" sz="2400" dirty="0" smtClean="0"/>
              <a:t>trabalho e condições de trabalho</a:t>
            </a:r>
          </a:p>
          <a:p>
            <a:pPr algn="just">
              <a:lnSpc>
                <a:spcPct val="115000"/>
              </a:lnSpc>
            </a:pPr>
            <a:r>
              <a:rPr lang="pt-BR" sz="2400" dirty="0" smtClean="0"/>
              <a:t>Discutir </a:t>
            </a:r>
            <a:r>
              <a:rPr lang="pt-BR" sz="2400" dirty="0"/>
              <a:t>prevenção para melhorar as condições de trabalho, onde as pessoas tenham vontade de trabalhar, respeitando seus esforços e </a:t>
            </a:r>
            <a:r>
              <a:rPr lang="pt-BR" sz="2400" dirty="0" smtClean="0"/>
              <a:t>reconhecendo-os </a:t>
            </a:r>
            <a:endParaRPr lang="pt-BR" sz="2400" dirty="0"/>
          </a:p>
          <a:p>
            <a:pPr algn="just">
              <a:lnSpc>
                <a:spcPct val="115000"/>
              </a:lnSpc>
            </a:pPr>
            <a:r>
              <a:rPr lang="pt-BR" sz="2400" dirty="0" smtClean="0"/>
              <a:t>Exigir um </a:t>
            </a:r>
            <a:r>
              <a:rPr lang="pt-BR" sz="2400" dirty="0"/>
              <a:t>ambiente de trabalho sem riscos e sem violências, onde a dignidade e a auto-estima do/a trabalhador/a seja resgatada, ou seja, sua </a:t>
            </a:r>
            <a:r>
              <a:rPr lang="pt-BR" sz="2400" dirty="0" smtClean="0"/>
              <a:t>cidadania </a:t>
            </a:r>
            <a:endParaRPr lang="pt-BR" sz="2400" dirty="0"/>
          </a:p>
          <a:p>
            <a:pPr algn="just">
              <a:lnSpc>
                <a:spcPct val="115000"/>
              </a:lnSpc>
            </a:pPr>
            <a:r>
              <a:rPr lang="pt-BR" sz="2400" dirty="0"/>
              <a:t>Estimular a criação de novas práticas de um novo viver, não aceitar injustiça, perversidade ou  abuso no </a:t>
            </a:r>
            <a:r>
              <a:rPr lang="pt-BR" sz="2400" dirty="0" smtClean="0"/>
              <a:t>trabalho </a:t>
            </a:r>
            <a:endParaRPr lang="en-US" sz="2400" dirty="0"/>
          </a:p>
        </p:txBody>
      </p:sp>
      <p:pic>
        <p:nvPicPr>
          <p:cNvPr id="4" name="Picture 3" descr="Abstract Wallpaper (73)_480x3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285728"/>
            <a:ext cx="1869273" cy="124618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553480" cy="890574"/>
          </a:xfrm>
        </p:spPr>
        <p:txBody>
          <a:bodyPr>
            <a:normAutofit/>
          </a:bodyPr>
          <a:lstStyle/>
          <a:p>
            <a:r>
              <a:rPr lang="en-US" dirty="0" err="1" smtClean="0"/>
              <a:t>Saúde</a:t>
            </a:r>
            <a:r>
              <a:rPr lang="en-US" dirty="0" smtClean="0"/>
              <a:t> do </a:t>
            </a:r>
            <a:r>
              <a:rPr lang="en-US" dirty="0" err="1" smtClean="0"/>
              <a:t>Trabalhador</a:t>
            </a:r>
            <a:r>
              <a:rPr lang="en-US" dirty="0" smtClean="0"/>
              <a:t>: </a:t>
            </a:r>
            <a:r>
              <a:rPr lang="en-US" dirty="0" err="1" smtClean="0"/>
              <a:t>Princípios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214554"/>
            <a:ext cx="6786610" cy="4186238"/>
          </a:xfrm>
        </p:spPr>
        <p:txBody>
          <a:bodyPr>
            <a:normAutofit/>
          </a:bodyPr>
          <a:lstStyle/>
          <a:p>
            <a:pPr algn="just">
              <a:lnSpc>
                <a:spcPts val="3300"/>
              </a:lnSpc>
            </a:pPr>
            <a:r>
              <a:rPr lang="pt-BR" sz="2400" dirty="0" smtClean="0">
                <a:solidFill>
                  <a:schemeClr val="tx2"/>
                </a:solidFill>
              </a:rPr>
              <a:t>O trabalho seguro e salubre é um dos direitos sociais fundamentais garantidos pelo </a:t>
            </a:r>
            <a:r>
              <a:rPr lang="pt-PT" sz="2400" dirty="0"/>
              <a:t>artigo 54.5 da Lei do Trabalho de </a:t>
            </a:r>
            <a:r>
              <a:rPr lang="pt-PT" sz="2400" dirty="0" smtClean="0"/>
              <a:t>2007</a:t>
            </a:r>
          </a:p>
          <a:p>
            <a:pPr algn="just">
              <a:lnSpc>
                <a:spcPts val="3300"/>
              </a:lnSpc>
            </a:pPr>
            <a:r>
              <a:rPr lang="pt-BR" sz="2400" dirty="0" smtClean="0">
                <a:solidFill>
                  <a:schemeClr val="tx2"/>
                </a:solidFill>
              </a:rPr>
              <a:t>A preocupação com a </a:t>
            </a:r>
            <a:r>
              <a:rPr lang="pt-BR" sz="2400" b="1" i="1" dirty="0" smtClean="0"/>
              <a:t>segurança </a:t>
            </a:r>
            <a:r>
              <a:rPr lang="pt-BR" sz="2400" dirty="0" smtClean="0"/>
              <a:t>e </a:t>
            </a:r>
            <a:r>
              <a:rPr lang="pt-BR" sz="2400" b="1" i="1" dirty="0" smtClean="0"/>
              <a:t>saúde</a:t>
            </a:r>
            <a:r>
              <a:rPr lang="pt-BR" sz="2400" dirty="0" smtClean="0">
                <a:solidFill>
                  <a:schemeClr val="tx2"/>
                </a:solidFill>
              </a:rPr>
              <a:t> dos trabalhadores constitui-se em um tema da mais alta relevância social</a:t>
            </a:r>
          </a:p>
          <a:p>
            <a:pPr algn="just">
              <a:lnSpc>
                <a:spcPts val="3300"/>
              </a:lnSpc>
            </a:pPr>
            <a:r>
              <a:rPr lang="pt-BR" sz="2400" dirty="0" smtClean="0">
                <a:solidFill>
                  <a:schemeClr val="tx2"/>
                </a:solidFill>
              </a:rPr>
              <a:t>Interessa aos </a:t>
            </a:r>
            <a:r>
              <a:rPr lang="pt-BR" sz="2400" b="1" i="1" dirty="0" smtClean="0"/>
              <a:t>trabalhadores,</a:t>
            </a:r>
            <a:r>
              <a:rPr lang="pt-BR" sz="2400" dirty="0" smtClean="0"/>
              <a:t> </a:t>
            </a:r>
            <a:r>
              <a:rPr lang="pt-BR" sz="2400" b="1" i="1" dirty="0" smtClean="0"/>
              <a:t>empregadores e Governos</a:t>
            </a:r>
            <a:endParaRPr lang="pt-BR" sz="2400" dirty="0"/>
          </a:p>
        </p:txBody>
      </p:sp>
      <p:pic>
        <p:nvPicPr>
          <p:cNvPr id="5" name="Picture 4" descr="centralmarketX00254_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5272" y="2285992"/>
            <a:ext cx="1101708" cy="335758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153400" cy="4305320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ACIDENTE DE  TRABALHO</a:t>
            </a:r>
          </a:p>
          <a:p>
            <a:pPr lvl="1" algn="just"/>
            <a:r>
              <a:rPr lang="pt-BR" dirty="0" smtClean="0">
                <a:cs typeface="Times New Roman" charset="0"/>
              </a:rPr>
              <a:t>Acidente do Trabalho é aquele que ocorre pelo exercício do trabalho a serviço da empresa, provocando lesão corporal ou perturbação funcional que causa a morte ou a perda, permanente ou temporária, da capacidade para o trabalho</a:t>
            </a:r>
          </a:p>
          <a:p>
            <a:r>
              <a:rPr lang="en-US" dirty="0" smtClean="0">
                <a:cs typeface="Times New Roman" charset="0"/>
              </a:rPr>
              <a:t>No </a:t>
            </a:r>
            <a:r>
              <a:rPr lang="en-US" dirty="0" err="1" smtClean="0">
                <a:cs typeface="Times New Roman" charset="0"/>
              </a:rPr>
              <a:t>entanto</a:t>
            </a:r>
            <a:r>
              <a:rPr lang="en-US" dirty="0" smtClean="0">
                <a:cs typeface="Times New Roman" charset="0"/>
              </a:rPr>
              <a:t>:</a:t>
            </a:r>
          </a:p>
          <a:p>
            <a:pPr lvl="1" algn="just"/>
            <a:r>
              <a:rPr lang="pt-BR" dirty="0" smtClean="0">
                <a:cs typeface="Times New Roman" charset="0"/>
              </a:rPr>
              <a:t>Dá-se um acidente no trabalho quando ocorre alguma coisa que interfere no andamento normal de um trabalho qualquer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72330" y="142852"/>
            <a:ext cx="1791762" cy="161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>
                <a:cs typeface="Times New Roman" charset="0"/>
              </a:rPr>
              <a:t>Equiparam-se ao acidente do trabalho</a:t>
            </a:r>
          </a:p>
          <a:p>
            <a:pPr lvl="1" algn="just"/>
            <a:r>
              <a:rPr lang="pt-BR" dirty="0" smtClean="0">
                <a:cs typeface="Times New Roman" charset="0"/>
              </a:rPr>
              <a:t>A doença profissional ou do trabalho, assim entendida a inerente ou peculiar a determinado ramo de atividade e constante da relação que constitui o </a:t>
            </a:r>
            <a:r>
              <a:rPr lang="pt-PT" dirty="0"/>
              <a:t>artigo </a:t>
            </a:r>
            <a:r>
              <a:rPr lang="pt-PT" dirty="0" smtClean="0"/>
              <a:t>222 </a:t>
            </a:r>
            <a:r>
              <a:rPr lang="pt-PT" dirty="0"/>
              <a:t>da Lei do Trabalho de</a:t>
            </a:r>
            <a:r>
              <a:rPr lang="pt-BR" dirty="0" smtClean="0">
                <a:cs typeface="Times New Roman" charset="0"/>
              </a:rPr>
              <a:t> de 2007 – Regulamento do Seguro de Acidentes do Trabalho)</a:t>
            </a:r>
          </a:p>
          <a:p>
            <a:pPr lvl="1" algn="just"/>
            <a:r>
              <a:rPr lang="pt-BR" dirty="0" smtClean="0">
                <a:cs typeface="Times New Roman" charset="0"/>
              </a:rPr>
              <a:t>O acidente que, ligado ao trabalho, embora não tenha sido a causa única, haja contribuído diretamente para a morte, ou a perda ou redução da capacidade para o trabalho</a:t>
            </a:r>
          </a:p>
          <a:p>
            <a:pPr lvl="1" algn="just"/>
            <a:r>
              <a:rPr lang="pt-BR" dirty="0" smtClean="0">
                <a:cs typeface="Times New Roman" charset="0"/>
              </a:rPr>
              <a:t>A doença proveniente de contaminação acidental de pessoal da área médica, no exercício de sua atividade</a:t>
            </a:r>
          </a:p>
          <a:p>
            <a:pPr lvl="1"/>
            <a:r>
              <a:rPr lang="en-US" dirty="0" err="1" smtClean="0">
                <a:cs typeface="Times New Roman" charset="0"/>
              </a:rPr>
              <a:t>Acidente</a:t>
            </a:r>
            <a:r>
              <a:rPr lang="en-US" dirty="0" smtClean="0">
                <a:cs typeface="Times New Roman" charset="0"/>
              </a:rPr>
              <a:t> no </a:t>
            </a:r>
            <a:r>
              <a:rPr lang="en-US" dirty="0" err="1" smtClean="0">
                <a:cs typeface="Times New Roman" charset="0"/>
              </a:rPr>
              <a:t>trajeto</a:t>
            </a:r>
            <a:r>
              <a:rPr lang="en-US" dirty="0" smtClean="0">
                <a:cs typeface="Times New Roman" charset="0"/>
              </a:rPr>
              <a:t> casa para o </a:t>
            </a:r>
            <a:r>
              <a:rPr lang="en-US" dirty="0" err="1" smtClean="0">
                <a:cs typeface="Times New Roman" charset="0"/>
              </a:rPr>
              <a:t>trabalho</a:t>
            </a:r>
            <a:endParaRPr lang="en-US" dirty="0" smtClean="0">
              <a:cs typeface="Times New Roman" charset="0"/>
            </a:endParaRPr>
          </a:p>
          <a:p>
            <a:pPr lvl="1"/>
            <a:r>
              <a:rPr lang="en-US" dirty="0" err="1" smtClean="0">
                <a:cs typeface="Times New Roman" charset="0"/>
              </a:rPr>
              <a:t>Doenças</a:t>
            </a:r>
            <a:r>
              <a:rPr lang="en-US" dirty="0" smtClean="0">
                <a:cs typeface="Times New Roman" charset="0"/>
              </a:rPr>
              <a:t> </a:t>
            </a:r>
            <a:r>
              <a:rPr lang="en-US" dirty="0" err="1" smtClean="0">
                <a:cs typeface="Times New Roman" charset="0"/>
              </a:rPr>
              <a:t>relacionadas</a:t>
            </a:r>
            <a:r>
              <a:rPr lang="en-US" dirty="0" smtClean="0">
                <a:cs typeface="Times New Roman" charset="0"/>
              </a:rPr>
              <a:t> </a:t>
            </a:r>
            <a:r>
              <a:rPr lang="en-US" dirty="0" err="1" smtClean="0">
                <a:cs typeface="Times New Roman" charset="0"/>
              </a:rPr>
              <a:t>ao</a:t>
            </a:r>
            <a:r>
              <a:rPr lang="en-US" dirty="0" smtClean="0">
                <a:cs typeface="Times New Roman" charset="0"/>
              </a:rPr>
              <a:t> </a:t>
            </a:r>
            <a:r>
              <a:rPr lang="en-US" dirty="0" err="1" smtClean="0">
                <a:cs typeface="Times New Roman" charset="0"/>
              </a:rPr>
              <a:t>trabalho</a:t>
            </a:r>
            <a:endParaRPr lang="pt-BR" dirty="0" smtClean="0">
              <a:cs typeface="Times New Roman" charset="0"/>
            </a:endParaRPr>
          </a:p>
          <a:p>
            <a:pPr lvl="1"/>
            <a:endParaRPr lang="pt-BR" dirty="0" smtClean="0">
              <a:cs typeface="Times New Roman" charset="0"/>
            </a:endParaRPr>
          </a:p>
          <a:p>
            <a:pPr lvl="1"/>
            <a:endParaRPr lang="pt-BR" dirty="0" smtClean="0">
              <a:cs typeface="Times New Roman" charset="0"/>
            </a:endParaRPr>
          </a:p>
          <a:p>
            <a:pPr lvl="1"/>
            <a:endParaRPr lang="pt-BR" dirty="0" smtClean="0">
              <a:cs typeface="Times New Roman" charset="0"/>
            </a:endParaRPr>
          </a:p>
          <a:p>
            <a:pPr lvl="1"/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72" y="142852"/>
            <a:ext cx="990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CAT: </a:t>
            </a:r>
            <a:r>
              <a:rPr lang="en-US" dirty="0" err="1" smtClean="0"/>
              <a:t>Comunicação</a:t>
            </a:r>
            <a:r>
              <a:rPr lang="en-US" dirty="0" smtClean="0"/>
              <a:t> de </a:t>
            </a:r>
            <a:r>
              <a:rPr lang="en-US" dirty="0" err="1" smtClean="0"/>
              <a:t>Acidente</a:t>
            </a:r>
            <a:r>
              <a:rPr lang="en-US" dirty="0" smtClean="0"/>
              <a:t> de </a:t>
            </a:r>
            <a:r>
              <a:rPr lang="en-US" dirty="0" err="1" smtClean="0"/>
              <a:t>Trabalho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cs typeface="Times New Roman" charset="0"/>
              </a:rPr>
              <a:t>A empresa deverá, salvo em caso de impossibilidade absoluta, comunicar o acidente ao INSS dentro de 24 ( vinte e quatro) horas</a:t>
            </a:r>
          </a:p>
          <a:p>
            <a:pPr algn="just"/>
            <a:r>
              <a:rPr lang="pt-BR" dirty="0" smtClean="0">
                <a:cs typeface="Times New Roman" charset="0"/>
              </a:rPr>
              <a:t>Quando o acidente causar a morte do trabalhador, a empresa deverá comunicá-lo também a autoridade policial</a:t>
            </a:r>
          </a:p>
          <a:p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3834" y="142852"/>
            <a:ext cx="1166814" cy="159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Nexos</a:t>
            </a:r>
            <a:endParaRPr lang="pt-BR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7158" y="2357430"/>
            <a:ext cx="8501122" cy="4071966"/>
          </a:xfrm>
        </p:spPr>
        <p:txBody>
          <a:bodyPr/>
          <a:lstStyle/>
          <a:p>
            <a:r>
              <a:rPr lang="pt-BR" sz="2800" dirty="0" smtClean="0"/>
              <a:t>Nexo Técnico Profissional/Trabalho</a:t>
            </a:r>
          </a:p>
          <a:p>
            <a:endParaRPr lang="pt-BR" sz="2800" dirty="0" smtClean="0"/>
          </a:p>
          <a:p>
            <a:r>
              <a:rPr lang="pt-BR" sz="2800" dirty="0" smtClean="0">
                <a:solidFill>
                  <a:srgbClr val="FF0000"/>
                </a:solidFill>
              </a:rPr>
              <a:t>Nexo Técnico Epidemiológico Previdenciário – NTEP</a:t>
            </a:r>
          </a:p>
          <a:p>
            <a:endParaRPr lang="pt-BR" sz="2800" dirty="0" smtClean="0">
              <a:solidFill>
                <a:srgbClr val="FF0000"/>
              </a:solidFill>
            </a:endParaRPr>
          </a:p>
          <a:p>
            <a:r>
              <a:rPr lang="pt-BR" sz="2800" dirty="0" smtClean="0"/>
              <a:t>Nexo Técnico por Doença Equiparada a Acidente do Trabalho, e</a:t>
            </a:r>
            <a:r>
              <a:rPr lang="en-US" sz="2800" dirty="0" err="1" smtClean="0"/>
              <a:t>stabelecido</a:t>
            </a:r>
            <a:r>
              <a:rPr lang="en-US" sz="2800" dirty="0" smtClean="0"/>
              <a:t> </a:t>
            </a:r>
            <a:r>
              <a:rPr lang="en-US" sz="2800" dirty="0" err="1" smtClean="0"/>
              <a:t>por</a:t>
            </a:r>
            <a:r>
              <a:rPr lang="en-US" sz="2800" dirty="0" smtClean="0"/>
              <a:t> </a:t>
            </a:r>
            <a:r>
              <a:rPr lang="en-US" sz="2800" dirty="0" err="1" smtClean="0"/>
              <a:t>Médico-Perito</a:t>
            </a:r>
            <a:r>
              <a:rPr lang="en-US" sz="2800" dirty="0" smtClean="0"/>
              <a:t> do INSS</a:t>
            </a:r>
            <a:endParaRPr lang="pt-BR" sz="2800" dirty="0"/>
          </a:p>
        </p:txBody>
      </p:sp>
      <p:pic>
        <p:nvPicPr>
          <p:cNvPr id="5" name="Picture 4" descr="enfermagem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142852"/>
            <a:ext cx="1392552" cy="161924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482042" cy="1143000"/>
          </a:xfrm>
        </p:spPr>
        <p:txBody>
          <a:bodyPr/>
          <a:lstStyle/>
          <a:p>
            <a:r>
              <a:rPr lang="en-US" dirty="0" err="1" smtClean="0"/>
              <a:t>Coisas</a:t>
            </a:r>
            <a:r>
              <a:rPr lang="en-US" dirty="0" smtClean="0"/>
              <a:t> </a:t>
            </a:r>
            <a:r>
              <a:rPr lang="en-US" dirty="0" err="1" smtClean="0"/>
              <a:t>Antigas</a:t>
            </a:r>
            <a:r>
              <a:rPr lang="en-US" dirty="0" smtClean="0"/>
              <a:t>??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90" y="2357430"/>
            <a:ext cx="3886200" cy="3805254"/>
          </a:xfrm>
        </p:spPr>
        <p:txBody>
          <a:bodyPr>
            <a:normAutofit/>
          </a:bodyPr>
          <a:lstStyle/>
          <a:p>
            <a:r>
              <a:rPr lang="en-US" dirty="0" err="1" smtClean="0"/>
              <a:t>Ato</a:t>
            </a:r>
            <a:r>
              <a:rPr lang="en-US" dirty="0" smtClean="0"/>
              <a:t> </a:t>
            </a:r>
            <a:r>
              <a:rPr lang="en-US" dirty="0" err="1" smtClean="0"/>
              <a:t>inseguro</a:t>
            </a:r>
            <a:r>
              <a:rPr lang="en-US" dirty="0" smtClean="0"/>
              <a:t> X </a:t>
            </a:r>
            <a:r>
              <a:rPr lang="en-US" dirty="0" err="1" smtClean="0"/>
              <a:t>Condições</a:t>
            </a:r>
            <a:r>
              <a:rPr lang="en-US" dirty="0" smtClean="0"/>
              <a:t> </a:t>
            </a:r>
            <a:r>
              <a:rPr lang="en-US" dirty="0" err="1" smtClean="0"/>
              <a:t>inseguras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O </a:t>
            </a:r>
            <a:r>
              <a:rPr lang="en-US" dirty="0" err="1" smtClean="0">
                <a:solidFill>
                  <a:srgbClr val="FF0000"/>
                </a:solidFill>
              </a:rPr>
              <a:t>acidente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trabalho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não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ocorre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por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acaso</a:t>
            </a:r>
            <a:r>
              <a:rPr lang="en-US" dirty="0" smtClean="0">
                <a:solidFill>
                  <a:srgbClr val="FF0000"/>
                </a:solidFill>
              </a:rPr>
              <a:t>!!!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143116"/>
            <a:ext cx="1718713" cy="194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2143116"/>
            <a:ext cx="1759333" cy="1943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4643446"/>
            <a:ext cx="1785950" cy="20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00364" y="4643446"/>
            <a:ext cx="1785950" cy="20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36829" t="13999" r="35031" b="57152"/>
          <a:stretch/>
        </p:blipFill>
        <p:spPr>
          <a:xfrm>
            <a:off x="467544" y="836712"/>
            <a:ext cx="4994275" cy="3168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0112" y="1412776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queda</a:t>
            </a:r>
            <a:r>
              <a:rPr lang="en-US" dirty="0" smtClean="0"/>
              <a:t> de </a:t>
            </a:r>
            <a:r>
              <a:rPr lang="en-US" dirty="0" err="1" smtClean="0"/>
              <a:t>andaimes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obras</a:t>
            </a:r>
            <a:r>
              <a:rPr lang="en-US" dirty="0" smtClean="0"/>
              <a:t> que </a:t>
            </a:r>
            <a:r>
              <a:rPr lang="en-US" dirty="0" err="1" smtClean="0"/>
              <a:t>provocam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luto</a:t>
            </a:r>
            <a:r>
              <a:rPr lang="en-US" dirty="0" smtClean="0"/>
              <a:t> e </a:t>
            </a:r>
            <a:r>
              <a:rPr lang="en-US" dirty="0" err="1" smtClean="0"/>
              <a:t>dor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/>
              <a:t> </a:t>
            </a:r>
            <a:r>
              <a:rPr lang="en-US" dirty="0" err="1" smtClean="0"/>
              <a:t>sociedade</a:t>
            </a:r>
            <a:endParaRPr lang="pt-PT" dirty="0"/>
          </a:p>
        </p:txBody>
      </p:sp>
      <p:pic>
        <p:nvPicPr>
          <p:cNvPr id="8" name="Picture 7"/>
          <p:cNvPicPr/>
          <p:nvPr/>
        </p:nvPicPr>
        <p:blipFill rotWithShape="1">
          <a:blip r:embed="rId4"/>
          <a:srcRect l="2526" t="53181" r="84179" b="27910"/>
          <a:stretch/>
        </p:blipFill>
        <p:spPr bwMode="auto">
          <a:xfrm>
            <a:off x="1331640" y="4293096"/>
            <a:ext cx="2304256" cy="2088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5936" y="501404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 a </a:t>
            </a:r>
            <a:r>
              <a:rPr lang="en-US" dirty="0" err="1" smtClean="0"/>
              <a:t>sociedade</a:t>
            </a:r>
            <a:r>
              <a:rPr lang="en-US" dirty="0" smtClean="0"/>
              <a:t> </a:t>
            </a:r>
            <a:r>
              <a:rPr lang="en-US" dirty="0" err="1" smtClean="0"/>
              <a:t>Moçambicana</a:t>
            </a:r>
            <a:r>
              <a:rPr lang="en-US" dirty="0" smtClean="0"/>
              <a:t>,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acidentes</a:t>
            </a:r>
            <a:r>
              <a:rPr lang="en-US" dirty="0" smtClean="0"/>
              <a:t> de </a:t>
            </a:r>
            <a:r>
              <a:rPr lang="en-US" dirty="0" err="1" smtClean="0"/>
              <a:t>vição</a:t>
            </a:r>
            <a:r>
              <a:rPr lang="en-US" dirty="0" smtClean="0"/>
              <a:t> tem </a:t>
            </a:r>
            <a:r>
              <a:rPr lang="en-US" dirty="0" err="1" smtClean="0"/>
              <a:t>tido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repercu</a:t>
            </a:r>
            <a:r>
              <a:rPr lang="en-US" dirty="0" err="1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negativa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33079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brica">
  <a:themeElements>
    <a:clrScheme name="Office Them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Fabrica</Template>
  <TotalTime>7374</TotalTime>
  <Words>988</Words>
  <Application>Microsoft Office PowerPoint</Application>
  <PresentationFormat>On-screen Show (4:3)</PresentationFormat>
  <Paragraphs>107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Wingdings</vt:lpstr>
      <vt:lpstr>Fabrica</vt:lpstr>
      <vt:lpstr>Saúde do Trabalhador</vt:lpstr>
      <vt:lpstr>Saúde do Trabalhador: Princípios</vt:lpstr>
      <vt:lpstr>Saúde do Trabalhador: Princípios</vt:lpstr>
      <vt:lpstr>Definições</vt:lpstr>
      <vt:lpstr>Definições</vt:lpstr>
      <vt:lpstr>CAT: Comunicação de Acidente de Trabalho</vt:lpstr>
      <vt:lpstr>Nexos</vt:lpstr>
      <vt:lpstr>Coisas Antigas??</vt:lpstr>
      <vt:lpstr>PowerPoint Presentation</vt:lpstr>
      <vt:lpstr>Prevenção</vt:lpstr>
      <vt:lpstr>Órgãos do governo que atuam em SST</vt:lpstr>
      <vt:lpstr>PowerPoint Presentation</vt:lpstr>
      <vt:lpstr>Responsabilidades</vt:lpstr>
      <vt:lpstr>Lista de Doenças Ocupacionais</vt:lpstr>
      <vt:lpstr>Lista de Doenças Ocupacionais</vt:lpstr>
      <vt:lpstr>Promoção da Saúde do Trabalhador</vt:lpstr>
      <vt:lpstr>Problemas</vt:lpstr>
      <vt:lpstr>Problemas</vt:lpstr>
      <vt:lpstr>A importância das leis</vt:lpstr>
      <vt:lpstr>Desafios para os Sindicatos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Saúde do Trabalhador</dc:title>
  <dc:creator>Regina_Desk_PC</dc:creator>
  <cp:lastModifiedBy>HP</cp:lastModifiedBy>
  <cp:revision>37</cp:revision>
  <dcterms:created xsi:type="dcterms:W3CDTF">2010-05-09T02:07:43Z</dcterms:created>
  <dcterms:modified xsi:type="dcterms:W3CDTF">2023-08-04T18:46:02Z</dcterms:modified>
</cp:coreProperties>
</file>